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8">
  <p:sldMasterIdLst>
    <p:sldMasterId id="2147483648" r:id="rId1"/>
  </p:sldMasterIdLst>
  <p:notesMasterIdLst>
    <p:notesMasterId r:id="rId66"/>
  </p:notesMasterIdLst>
  <p:handoutMasterIdLst>
    <p:handoutMasterId r:id="rId67"/>
  </p:handoutMasterIdLst>
  <p:sldIdLst>
    <p:sldId id="256" r:id="rId2"/>
    <p:sldId id="258" r:id="rId3"/>
    <p:sldId id="257" r:id="rId4"/>
    <p:sldId id="259" r:id="rId5"/>
    <p:sldId id="409" r:id="rId6"/>
    <p:sldId id="410" r:id="rId7"/>
    <p:sldId id="452" r:id="rId8"/>
    <p:sldId id="453" r:id="rId9"/>
    <p:sldId id="357" r:id="rId10"/>
    <p:sldId id="454" r:id="rId11"/>
    <p:sldId id="455" r:id="rId12"/>
    <p:sldId id="456" r:id="rId13"/>
    <p:sldId id="457" r:id="rId14"/>
    <p:sldId id="458" r:id="rId15"/>
    <p:sldId id="459" r:id="rId16"/>
    <p:sldId id="460" r:id="rId17"/>
    <p:sldId id="358" r:id="rId18"/>
    <p:sldId id="367" r:id="rId19"/>
    <p:sldId id="411" r:id="rId20"/>
    <p:sldId id="412" r:id="rId21"/>
    <p:sldId id="413" r:id="rId22"/>
    <p:sldId id="481" r:id="rId23"/>
    <p:sldId id="414" r:id="rId24"/>
    <p:sldId id="415" r:id="rId25"/>
    <p:sldId id="416" r:id="rId26"/>
    <p:sldId id="431" r:id="rId27"/>
    <p:sldId id="433" r:id="rId28"/>
    <p:sldId id="434" r:id="rId29"/>
    <p:sldId id="417" r:id="rId30"/>
    <p:sldId id="435" r:id="rId31"/>
    <p:sldId id="418" r:id="rId32"/>
    <p:sldId id="436" r:id="rId33"/>
    <p:sldId id="437" r:id="rId34"/>
    <p:sldId id="461" r:id="rId35"/>
    <p:sldId id="462" r:id="rId36"/>
    <p:sldId id="463" r:id="rId37"/>
    <p:sldId id="464" r:id="rId38"/>
    <p:sldId id="465" r:id="rId39"/>
    <p:sldId id="438" r:id="rId40"/>
    <p:sldId id="439" r:id="rId41"/>
    <p:sldId id="440" r:id="rId42"/>
    <p:sldId id="441" r:id="rId43"/>
    <p:sldId id="442" r:id="rId44"/>
    <p:sldId id="466" r:id="rId45"/>
    <p:sldId id="467" r:id="rId46"/>
    <p:sldId id="468" r:id="rId47"/>
    <p:sldId id="443" r:id="rId48"/>
    <p:sldId id="444" r:id="rId49"/>
    <p:sldId id="445" r:id="rId50"/>
    <p:sldId id="470" r:id="rId51"/>
    <p:sldId id="446" r:id="rId52"/>
    <p:sldId id="471" r:id="rId53"/>
    <p:sldId id="472" r:id="rId54"/>
    <p:sldId id="473" r:id="rId55"/>
    <p:sldId id="474" r:id="rId56"/>
    <p:sldId id="475" r:id="rId57"/>
    <p:sldId id="447" r:id="rId58"/>
    <p:sldId id="448" r:id="rId59"/>
    <p:sldId id="476" r:id="rId60"/>
    <p:sldId id="477" r:id="rId61"/>
    <p:sldId id="478" r:id="rId62"/>
    <p:sldId id="479" r:id="rId63"/>
    <p:sldId id="480" r:id="rId64"/>
    <p:sldId id="278" r:id="rId65"/>
  </p:sldIdLst>
  <p:sldSz cx="9144000" cy="5719763"/>
  <p:notesSz cx="6858000" cy="9144000"/>
  <p:embeddedFontLst>
    <p:embeddedFont>
      <p:font typeface="汉仪力量黑简" pitchFamily="18" charset="-122"/>
      <p:regular r:id="rId68"/>
      <p:bold r:id="rId69"/>
      <p:italic r:id="rId70"/>
      <p:boldItalic r:id="rId71"/>
    </p:embeddedFont>
    <p:embeddedFont>
      <p:font typeface="汉仪雅酷黑 65W" panose="020B0604020202020204" pitchFamily="34" charset="-122"/>
      <p:regular r:id="rId72"/>
      <p:bold r:id="rId73"/>
      <p:italic r:id="rId74"/>
      <p:boldItalic r:id="rId75"/>
    </p:embeddedFont>
    <p:embeddedFont>
      <p:font typeface="汉仪雅酷黑简" pitchFamily="18" charset="-122"/>
      <p:regular r:id="rId76"/>
      <p:bold r:id="rId77"/>
      <p:italic r:id="rId78"/>
      <p:boldItalic r:id="rId79"/>
    </p:embeddedFont>
    <p:embeddedFont>
      <p:font typeface="宋体" panose="02010600030101010101" pitchFamily="2" charset="-122"/>
      <p:regular r:id="rId80"/>
    </p:embeddedFont>
    <p:embeddedFont>
      <p:font typeface="Calibri" panose="020F0502020204030204" pitchFamily="34" charset="0"/>
      <p:regular r:id="rId81"/>
      <p:bold r:id="rId82"/>
      <p:italic r:id="rId83"/>
      <p:boldItalic r:id="rId84"/>
    </p:embeddedFont>
  </p:embeddedFontLst>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77B5"/>
    <a:srgbClr val="EFF6FC"/>
    <a:srgbClr val="E94520"/>
    <a:srgbClr val="34A471"/>
    <a:srgbClr val="2094CE"/>
    <a:srgbClr val="FF9800"/>
    <a:srgbClr val="2169D3"/>
    <a:srgbClr val="4284AF"/>
    <a:srgbClr val="8EC3E1"/>
    <a:srgbClr val="E4EF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8" autoAdjust="0"/>
    <p:restoredTop sz="94660"/>
  </p:normalViewPr>
  <p:slideViewPr>
    <p:cSldViewPr snapToGrid="0">
      <p:cViewPr varScale="1">
        <p:scale>
          <a:sx n="170" d="100"/>
          <a:sy n="170" d="100"/>
        </p:scale>
        <p:origin x="1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2024/3/6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2024/3/6</a:t>
            </a:fld>
            <a:endParaRPr lang="zh-CN" altLang="en-US"/>
          </a:p>
        </p:txBody>
      </p:sp>
      <p:sp>
        <p:nvSpPr>
          <p:cNvPr id="4" name="幻灯片图像占位符 3"/>
          <p:cNvSpPr>
            <a:spLocks noGrp="1" noRot="1" noChangeAspect="1"/>
          </p:cNvSpPr>
          <p:nvPr>
            <p:ph type="sldImg" idx="2"/>
          </p:nvPr>
        </p:nvSpPr>
        <p:spPr>
          <a:xfrm>
            <a:off x="962451" y="1143000"/>
            <a:ext cx="493309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62025" y="1143000"/>
            <a:ext cx="4933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5"/>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grpSp>
        <p:nvGrpSpPr>
          <p:cNvPr id="7" name="组合 6"/>
          <p:cNvGrpSpPr/>
          <p:nvPr userDrawn="1"/>
        </p:nvGrpSpPr>
        <p:grpSpPr>
          <a:xfrm>
            <a:off x="6911340" y="227965"/>
            <a:ext cx="2143125" cy="521970"/>
            <a:chOff x="3716" y="3214"/>
            <a:chExt cx="8453" cy="822"/>
          </a:xfrm>
        </p:grpSpPr>
        <p:sp>
          <p:nvSpPr>
            <p:cNvPr id="8" name="文本框 7"/>
            <p:cNvSpPr txBox="1"/>
            <p:nvPr>
              <p:custDataLst>
                <p:tags r:id="rId1"/>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9" name="矩形 8"/>
            <p:cNvSpPr/>
            <p:nvPr>
              <p:custDataLst>
                <p:tags r:id="rId2"/>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6"/>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629841" y="1402293"/>
            <a:ext cx="3868340"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4" name="内容占位符 3"/>
          <p:cNvSpPr>
            <a:spLocks noGrp="1"/>
          </p:cNvSpPr>
          <p:nvPr>
            <p:ph sz="half" idx="2"/>
          </p:nvPr>
        </p:nvSpPr>
        <p:spPr>
          <a:xfrm>
            <a:off x="629841" y="2089535"/>
            <a:ext cx="3868340"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402293"/>
            <a:ext cx="3887391" cy="687242"/>
          </a:xfrm>
        </p:spPr>
        <p:txBody>
          <a:bodyPr anchor="b"/>
          <a:lstStyle>
            <a:lvl1pPr marL="0" indent="0">
              <a:buNone/>
              <a:defRPr sz="2000" b="1"/>
            </a:lvl1pPr>
            <a:lvl2pPr marL="381635" indent="0">
              <a:buNone/>
              <a:defRPr sz="1670" b="1"/>
            </a:lvl2pPr>
            <a:lvl3pPr marL="762635" indent="0">
              <a:buNone/>
              <a:defRPr sz="1500" b="1"/>
            </a:lvl3pPr>
            <a:lvl4pPr marL="1144270" indent="0">
              <a:buNone/>
              <a:defRPr sz="1335" b="1"/>
            </a:lvl4pPr>
            <a:lvl5pPr marL="1525270" indent="0">
              <a:buNone/>
              <a:defRPr sz="1335" b="1"/>
            </a:lvl5pPr>
            <a:lvl6pPr marL="1906905" indent="0">
              <a:buNone/>
              <a:defRPr sz="1335" b="1"/>
            </a:lvl6pPr>
            <a:lvl7pPr marL="2287905" indent="0">
              <a:buNone/>
              <a:defRPr sz="1335" b="1"/>
            </a:lvl7pPr>
            <a:lvl8pPr marL="2669540" indent="0">
              <a:buNone/>
              <a:defRPr sz="1335" b="1"/>
            </a:lvl8pPr>
            <a:lvl9pPr marL="3051175" indent="0">
              <a:buNone/>
              <a:defRPr sz="1335" b="1"/>
            </a:lvl9pPr>
          </a:lstStyle>
          <a:p>
            <a:pPr lvl="0"/>
            <a:r>
              <a:rPr lang="zh-CN" altLang="en-US"/>
              <a:t>单击此处编辑母版文本样式</a:t>
            </a:r>
          </a:p>
        </p:txBody>
      </p:sp>
      <p:sp>
        <p:nvSpPr>
          <p:cNvPr id="6" name="内容占位符 5"/>
          <p:cNvSpPr>
            <a:spLocks noGrp="1"/>
          </p:cNvSpPr>
          <p:nvPr>
            <p:ph sz="quarter" idx="4"/>
          </p:nvPr>
        </p:nvSpPr>
        <p:spPr>
          <a:xfrm>
            <a:off x="4629150" y="2089535"/>
            <a:ext cx="3887391" cy="307339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内容占位符 2"/>
          <p:cNvSpPr>
            <a:spLocks noGrp="1"/>
          </p:cNvSpPr>
          <p:nvPr>
            <p:ph idx="1"/>
          </p:nvPr>
        </p:nvSpPr>
        <p:spPr>
          <a:xfrm>
            <a:off x="3887391" y="823632"/>
            <a:ext cx="4629150" cy="4065192"/>
          </a:xfrm>
        </p:spPr>
        <p:txBody>
          <a:bodyPr/>
          <a:lstStyle>
            <a:lvl1pPr>
              <a:defRPr sz="2670"/>
            </a:lvl1pPr>
            <a:lvl2pPr>
              <a:defRPr sz="2335"/>
            </a:lvl2pPr>
            <a:lvl3pPr>
              <a:defRPr sz="2000"/>
            </a:lvl3pPr>
            <a:lvl4pPr>
              <a:defRPr sz="1670"/>
            </a:lvl4pPr>
            <a:lvl5pPr>
              <a:defRPr sz="1670"/>
            </a:lvl5pPr>
            <a:lvl6pPr>
              <a:defRPr sz="1670"/>
            </a:lvl6pPr>
            <a:lvl7pPr>
              <a:defRPr sz="1670"/>
            </a:lvl7pPr>
            <a:lvl8pPr>
              <a:defRPr sz="1670"/>
            </a:lvl8pPr>
            <a:lvl9pPr>
              <a:defRPr sz="167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2949178"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823632"/>
            <a:ext cx="4629150" cy="4065192"/>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2949178" cy="3179325"/>
          </a:xfrm>
        </p:spPr>
        <p:txBody>
          <a:bodyPr/>
          <a:lstStyle>
            <a:lvl1pPr marL="0" indent="0">
              <a:buNone/>
              <a:defRPr sz="1335"/>
            </a:lvl1pPr>
            <a:lvl2pPr marL="381635" indent="0">
              <a:buNone/>
              <a:defRPr sz="1170"/>
            </a:lvl2pPr>
            <a:lvl3pPr marL="762635" indent="0">
              <a:buNone/>
              <a:defRPr sz="1000"/>
            </a:lvl3pPr>
            <a:lvl4pPr marL="1144270" indent="0">
              <a:buNone/>
              <a:defRPr sz="835"/>
            </a:lvl4pPr>
            <a:lvl5pPr marL="1525270" indent="0">
              <a:buNone/>
              <a:defRPr sz="835"/>
            </a:lvl5pPr>
            <a:lvl6pPr marL="1906905" indent="0">
              <a:buNone/>
              <a:defRPr sz="835"/>
            </a:lvl6pPr>
            <a:lvl7pPr marL="2287905" indent="0">
              <a:buNone/>
              <a:defRPr sz="835"/>
            </a:lvl7pPr>
            <a:lvl8pPr marL="2669540" indent="0">
              <a:buNone/>
              <a:defRPr sz="835"/>
            </a:lvl8pPr>
            <a:lvl9pPr marL="3051175" indent="0">
              <a:buNone/>
              <a:defRPr sz="83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3"/>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D997B5FA-0921-464F-AAE1-844C04324D75}" type="datetimeFigureOut">
              <a:rPr lang="zh-CN" altLang="en-US" smtClean="0"/>
              <a:t>2024/3/6</a:t>
            </a:fld>
            <a:endParaRPr lang="zh-CN" altLang="en-US"/>
          </a:p>
        </p:txBody>
      </p:sp>
      <p:sp>
        <p:nvSpPr>
          <p:cNvPr id="5" name="页脚占位符 4"/>
          <p:cNvSpPr>
            <a:spLocks noGrp="1"/>
          </p:cNvSpPr>
          <p:nvPr>
            <p:ph type="ftr" sz="quarter" idx="3"/>
          </p:nvPr>
        </p:nvSpPr>
        <p:spPr>
          <a:xfrm>
            <a:off x="3028950" y="5301963"/>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3"/>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6.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2.xml"/><Relationship Id="rId7" Type="http://schemas.openxmlformats.org/officeDocument/2006/relationships/image" Target="../media/image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53.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6.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5.xml"/><Relationship Id="rId7" Type="http://schemas.openxmlformats.org/officeDocument/2006/relationships/image" Target="../media/image5.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66.xml"/><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5.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5.xml"/><Relationship Id="rId7" Type="http://schemas.openxmlformats.org/officeDocument/2006/relationships/image" Target="../media/image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76.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6.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7.png"/><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6.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zhuanlan.zhihu.com/p/41263577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6.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7.xml"/><Relationship Id="rId7" Type="http://schemas.openxmlformats.org/officeDocument/2006/relationships/image" Target="../media/image2.png"/><Relationship Id="rId2" Type="http://schemas.openxmlformats.org/officeDocument/2006/relationships/tags" Target="../tags/tag86.xml"/><Relationship Id="rId1" Type="http://schemas.openxmlformats.org/officeDocument/2006/relationships/vmlDrawing" Target="../drawings/vmlDrawing1.vml"/><Relationship Id="rId6" Type="http://schemas.openxmlformats.org/officeDocument/2006/relationships/slideLayout" Target="../slideLayouts/slideLayout1.xml"/><Relationship Id="rId11" Type="http://schemas.openxmlformats.org/officeDocument/2006/relationships/image" Target="../media/image12.emf"/><Relationship Id="rId5" Type="http://schemas.openxmlformats.org/officeDocument/2006/relationships/tags" Target="../tags/tag89.xml"/><Relationship Id="rId10" Type="http://schemas.openxmlformats.org/officeDocument/2006/relationships/oleObject" Target="../embeddings/oleObject1.bin"/><Relationship Id="rId4" Type="http://schemas.openxmlformats.org/officeDocument/2006/relationships/tags" Target="../tags/tag88.xm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6.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6.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98.xml"/><Relationship Id="rId7" Type="http://schemas.openxmlformats.org/officeDocument/2006/relationships/image" Target="../media/image6.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6.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06.xml"/><Relationship Id="rId7" Type="http://schemas.openxmlformats.org/officeDocument/2006/relationships/image" Target="../media/image2.png"/><Relationship Id="rId2" Type="http://schemas.openxmlformats.org/officeDocument/2006/relationships/tags" Target="../tags/tag105.xml"/><Relationship Id="rId1" Type="http://schemas.openxmlformats.org/officeDocument/2006/relationships/vmlDrawing" Target="../drawings/vmlDrawing2.vml"/><Relationship Id="rId6" Type="http://schemas.openxmlformats.org/officeDocument/2006/relationships/slideLayout" Target="../slideLayouts/slideLayout1.xml"/><Relationship Id="rId11" Type="http://schemas.openxmlformats.org/officeDocument/2006/relationships/image" Target="../media/image13.emf"/><Relationship Id="rId5" Type="http://schemas.openxmlformats.org/officeDocument/2006/relationships/tags" Target="../tags/tag108.xml"/><Relationship Id="rId10" Type="http://schemas.openxmlformats.org/officeDocument/2006/relationships/oleObject" Target="../embeddings/oleObject2.bin"/><Relationship Id="rId4" Type="http://schemas.openxmlformats.org/officeDocument/2006/relationships/tags" Target="../tags/tag107.xml"/><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4.xml"/><Relationship Id="rId7" Type="http://schemas.openxmlformats.org/officeDocument/2006/relationships/image" Target="../media/image5.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15.xml"/></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8.xml"/><Relationship Id="rId7" Type="http://schemas.openxmlformats.org/officeDocument/2006/relationships/image" Target="../media/image5.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19.xml"/></Relationships>
</file>

<file path=ppt/slides/_rels/slide34.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6.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image" Target="../media/image6.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28.xml"/><Relationship Id="rId7" Type="http://schemas.openxmlformats.org/officeDocument/2006/relationships/image" Target="../media/image5.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29.xml"/><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image" Target="../media/image6.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image" Target="../media/image6.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40.xml"/><Relationship Id="rId7" Type="http://schemas.openxmlformats.org/officeDocument/2006/relationships/image" Target="../media/image2.png"/><Relationship Id="rId2" Type="http://schemas.openxmlformats.org/officeDocument/2006/relationships/tags" Target="../tags/tag139.xml"/><Relationship Id="rId1" Type="http://schemas.openxmlformats.org/officeDocument/2006/relationships/vmlDrawing" Target="../drawings/vmlDrawing3.vml"/><Relationship Id="rId6" Type="http://schemas.openxmlformats.org/officeDocument/2006/relationships/slideLayout" Target="../slideLayouts/slideLayout1.xml"/><Relationship Id="rId11" Type="http://schemas.openxmlformats.org/officeDocument/2006/relationships/image" Target="../media/image15.emf"/><Relationship Id="rId5" Type="http://schemas.openxmlformats.org/officeDocument/2006/relationships/tags" Target="../tags/tag142.xml"/><Relationship Id="rId10" Type="http://schemas.openxmlformats.org/officeDocument/2006/relationships/oleObject" Target="../embeddings/oleObject3.bin"/><Relationship Id="rId4" Type="http://schemas.openxmlformats.org/officeDocument/2006/relationships/tags" Target="../tags/tag141.xml"/><Relationship Id="rId9"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tags" Target="../tags/tag145.xml"/><Relationship Id="rId7" Type="http://schemas.openxmlformats.org/officeDocument/2006/relationships/image" Target="../media/image6.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8.xml"/><Relationship Id="rId7" Type="http://schemas.openxmlformats.org/officeDocument/2006/relationships/image" Target="../media/image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49.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52.xml"/><Relationship Id="rId7" Type="http://schemas.openxmlformats.org/officeDocument/2006/relationships/image" Target="../media/image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2.png"/><Relationship Id="rId5" Type="http://schemas.openxmlformats.org/officeDocument/2006/relationships/slideLayout" Target="../slideLayouts/slideLayout1.xml"/><Relationship Id="rId4" Type="http://schemas.openxmlformats.org/officeDocument/2006/relationships/tags" Target="../tags/tag153.xml"/></Relationships>
</file>

<file path=ppt/slides/_rels/slide44.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image" Target="../media/image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image" Target="../media/image6.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image" Target="../media/image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6.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image" Target="../media/image6.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tags" Target="../tags/tag171.xml"/><Relationship Id="rId7" Type="http://schemas.openxmlformats.org/officeDocument/2006/relationships/image" Target="../media/image6.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xml"/><Relationship Id="rId7" Type="http://schemas.openxmlformats.org/officeDocument/2006/relationships/image" Target="../media/image5.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tags" Target="../tags/tag174.xml"/><Relationship Id="rId7" Type="http://schemas.openxmlformats.org/officeDocument/2006/relationships/image" Target="../media/image6.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6.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6.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6.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6.png"/><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image" Target="../media/image6.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image" Target="../media/image6.png"/><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6.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tags" Target="../tags/tag198.xml"/><Relationship Id="rId7" Type="http://schemas.openxmlformats.org/officeDocument/2006/relationships/image" Target="../media/image6.png"/><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6.png"/><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1.xml"/><Relationship Id="rId7" Type="http://schemas.openxmlformats.org/officeDocument/2006/relationships/notesSlide" Target="../notesSlides/notesSlide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xml"/><Relationship Id="rId5" Type="http://schemas.openxmlformats.org/officeDocument/2006/relationships/tags" Target="../tags/tag33.xml"/><Relationship Id="rId10" Type="http://schemas.openxmlformats.org/officeDocument/2006/relationships/image" Target="../media/image6.png"/><Relationship Id="rId4" Type="http://schemas.openxmlformats.org/officeDocument/2006/relationships/tags" Target="../tags/tag32.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tags" Target="../tags/tag204.xml"/><Relationship Id="rId7" Type="http://schemas.openxmlformats.org/officeDocument/2006/relationships/image" Target="../media/image6.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image" Target="../media/image6.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image" Target="../media/image6.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13.xml"/><Relationship Id="rId7" Type="http://schemas.openxmlformats.org/officeDocument/2006/relationships/image" Target="../media/image2.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slideLayout" Target="../slideLayouts/slideLayout1.xml"/><Relationship Id="rId11" Type="http://schemas.openxmlformats.org/officeDocument/2006/relationships/image" Target="../media/image17.png"/><Relationship Id="rId5" Type="http://schemas.openxmlformats.org/officeDocument/2006/relationships/tags" Target="../tags/tag215.xml"/><Relationship Id="rId10" Type="http://schemas.openxmlformats.org/officeDocument/2006/relationships/image" Target="../media/image16.png"/><Relationship Id="rId4" Type="http://schemas.openxmlformats.org/officeDocument/2006/relationships/tags" Target="../tags/tag214.xml"/><Relationship Id="rId9" Type="http://schemas.openxmlformats.org/officeDocument/2006/relationships/image" Target="../media/image6.png"/></Relationships>
</file>

<file path=ppt/slides/_rels/slide64.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18" Type="http://schemas.openxmlformats.org/officeDocument/2006/relationships/image" Target="../media/image6.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image" Target="../media/image7.png"/><Relationship Id="rId2" Type="http://schemas.openxmlformats.org/officeDocument/2006/relationships/tags" Target="../tags/tag217.xml"/><Relationship Id="rId16" Type="http://schemas.openxmlformats.org/officeDocument/2006/relationships/slideLayout" Target="../slideLayouts/slideLayout1.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tags" Target="../tags/tag23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6.xml"/><Relationship Id="rId7" Type="http://schemas.openxmlformats.org/officeDocument/2006/relationships/image" Target="../media/image5.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5.xml"/><Relationship Id="rId5" Type="http://schemas.openxmlformats.org/officeDocument/2006/relationships/slideLayout" Target="../slideLayouts/slideLayout1.xml"/><Relationship Id="rId10" Type="http://schemas.openxmlformats.org/officeDocument/2006/relationships/image" Target="../media/image9.png"/><Relationship Id="rId4" Type="http://schemas.openxmlformats.org/officeDocument/2006/relationships/tags" Target="../tags/tag40.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6.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5"/>
          <a:stretch>
            <a:fillRect/>
          </a:stretch>
        </p:blipFill>
        <p:spPr>
          <a:xfrm>
            <a:off x="4564380" y="0"/>
            <a:ext cx="4579620" cy="1167765"/>
          </a:xfrm>
          <a:prstGeom prst="rect">
            <a:avLst/>
          </a:prstGeom>
        </p:spPr>
      </p:pic>
      <p:pic>
        <p:nvPicPr>
          <p:cNvPr id="8" name="图片 7" descr="6"/>
          <p:cNvPicPr>
            <a:picLocks noChangeAspect="1"/>
          </p:cNvPicPr>
          <p:nvPr>
            <p:custDataLst>
              <p:tags r:id="rId2"/>
            </p:custDataLst>
          </p:nvPr>
        </p:nvPicPr>
        <p:blipFill>
          <a:blip r:embed="rId6"/>
          <a:stretch>
            <a:fillRect/>
          </a:stretch>
        </p:blipFill>
        <p:spPr>
          <a:xfrm>
            <a:off x="0" y="0"/>
            <a:ext cx="8107680" cy="906145"/>
          </a:xfrm>
          <a:prstGeom prst="rect">
            <a:avLst/>
          </a:prstGeom>
        </p:spPr>
      </p:pic>
      <p:pic>
        <p:nvPicPr>
          <p:cNvPr id="7" name="图片 6" descr="1"/>
          <p:cNvPicPr>
            <a:picLocks noChangeAspect="1"/>
          </p:cNvPicPr>
          <p:nvPr/>
        </p:nvPicPr>
        <p:blipFill>
          <a:blip r:embed="rId7"/>
          <a:stretch>
            <a:fillRect/>
          </a:stretch>
        </p:blipFill>
        <p:spPr>
          <a:xfrm>
            <a:off x="6300470" y="1489710"/>
            <a:ext cx="1918970" cy="2128520"/>
          </a:xfrm>
          <a:prstGeom prst="rect">
            <a:avLst/>
          </a:prstGeom>
        </p:spPr>
      </p:pic>
      <p:sp>
        <p:nvSpPr>
          <p:cNvPr id="6" name="文本框 5"/>
          <p:cNvSpPr txBox="1"/>
          <p:nvPr/>
        </p:nvSpPr>
        <p:spPr>
          <a:xfrm>
            <a:off x="2541270" y="1738630"/>
            <a:ext cx="6246495" cy="2976880"/>
          </a:xfrm>
          <a:prstGeom prst="rect">
            <a:avLst/>
          </a:prstGeom>
          <a:noFill/>
        </p:spPr>
        <p:txBody>
          <a:bodyPr wrap="square" rtlCol="0">
            <a:spAutoFit/>
          </a:bodyPr>
          <a:lstStyle/>
          <a:p>
            <a:pPr indent="0" fontAlgn="auto">
              <a:lnSpc>
                <a:spcPts val="7500"/>
              </a:lnSpc>
            </a:pPr>
            <a:r>
              <a:rPr sz="5400" dirty="0">
                <a:solidFill>
                  <a:srgbClr val="3077B5"/>
                </a:solidFill>
                <a:latin typeface="汉仪雅酷黑简" panose="00020600040101010101" charset="-122"/>
                <a:ea typeface="汉仪雅酷黑简" panose="00020600040101010101" charset="-122"/>
                <a:cs typeface="汉仪雅酷黑简" panose="00020600040101010101" charset="-122"/>
              </a:rPr>
              <a:t>第3章  </a:t>
            </a:r>
          </a:p>
          <a:p>
            <a:pPr indent="0" fontAlgn="auto">
              <a:lnSpc>
                <a:spcPts val="7500"/>
              </a:lnSpc>
            </a:pPr>
            <a:r>
              <a:rPr sz="5400" dirty="0">
                <a:solidFill>
                  <a:srgbClr val="3077B5"/>
                </a:solidFill>
                <a:latin typeface="汉仪雅酷黑简" panose="00020600040101010101" charset="-122"/>
                <a:ea typeface="汉仪雅酷黑简" panose="00020600040101010101" charset="-122"/>
                <a:cs typeface="汉仪雅酷黑简" panose="00020600040101010101" charset="-122"/>
              </a:rPr>
              <a:t>Java的多线程机制及其网络程序设计</a:t>
            </a:r>
          </a:p>
        </p:txBody>
      </p:sp>
      <p:pic>
        <p:nvPicPr>
          <p:cNvPr id="9" name="图片 8" descr="2"/>
          <p:cNvPicPr>
            <a:picLocks noChangeAspect="1"/>
          </p:cNvPicPr>
          <p:nvPr/>
        </p:nvPicPr>
        <p:blipFill>
          <a:blip r:embed="rId8"/>
          <a:stretch>
            <a:fillRect/>
          </a:stretch>
        </p:blipFill>
        <p:spPr>
          <a:xfrm>
            <a:off x="379095" y="1898015"/>
            <a:ext cx="1799590" cy="3023870"/>
          </a:xfrm>
          <a:prstGeom prst="rect">
            <a:avLst/>
          </a:prstGeom>
        </p:spPr>
      </p:pic>
      <p:sp>
        <p:nvSpPr>
          <p:cNvPr id="10" name="矩形 9"/>
          <p:cNvSpPr/>
          <p:nvPr/>
        </p:nvSpPr>
        <p:spPr>
          <a:xfrm>
            <a:off x="2269490" y="2324735"/>
            <a:ext cx="181610" cy="1870710"/>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5"/>
          <p:cNvPicPr>
            <a:picLocks noChangeAspect="1"/>
          </p:cNvPicPr>
          <p:nvPr>
            <p:custDataLst>
              <p:tags r:id="rId3"/>
            </p:custDataLst>
          </p:nvPr>
        </p:nvPicPr>
        <p:blipFill>
          <a:blip r:embed="rId9"/>
          <a:stretch>
            <a:fillRect/>
          </a:stretch>
        </p:blipFill>
        <p:spPr>
          <a:xfrm>
            <a:off x="3091815" y="5040630"/>
            <a:ext cx="6116955" cy="679450"/>
          </a:xfrm>
          <a:prstGeom prst="rect">
            <a:avLst/>
          </a:prstGeom>
        </p:spPr>
      </p:pic>
      <p:pic>
        <p:nvPicPr>
          <p:cNvPr id="2" name="图片 1" descr="未标题-1"/>
          <p:cNvPicPr>
            <a:picLocks noChangeAspect="1"/>
          </p:cNvPicPr>
          <p:nvPr/>
        </p:nvPicPr>
        <p:blipFill>
          <a:blip r:embed="rId10"/>
          <a:stretch>
            <a:fillRect/>
          </a:stretch>
        </p:blipFill>
        <p:spPr>
          <a:xfrm>
            <a:off x="144145" y="104140"/>
            <a:ext cx="1975485" cy="494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4338320"/>
          </a:xfrm>
          <a:prstGeom prst="rect">
            <a:avLst/>
          </a:prstGeom>
          <a:noFill/>
        </p:spPr>
        <p:txBody>
          <a:bodyPr wrap="square" rtlCol="0">
            <a:spAutoFit/>
          </a:bodyPr>
          <a:lstStyle/>
          <a:p>
            <a:pPr algn="just">
              <a:buClrTx/>
              <a:buSzTx/>
              <a:buFontTx/>
            </a:pPr>
            <a:r>
              <a:rPr sz="1200"/>
              <a:t>[例3.2] 线程竞争与同步（Counter.java）。</a:t>
            </a:r>
          </a:p>
          <a:p>
            <a:pPr algn="just">
              <a:buClrTx/>
              <a:buSzTx/>
              <a:buFontTx/>
            </a:pPr>
            <a:r>
              <a:rPr sz="1200"/>
              <a:t>package chapter3;</a:t>
            </a:r>
          </a:p>
          <a:p>
            <a:pPr algn="just">
              <a:buClrTx/>
              <a:buSzTx/>
              <a:buFontTx/>
            </a:pPr>
            <a:r>
              <a:rPr sz="1200"/>
              <a:t>public class Counter {</a:t>
            </a:r>
          </a:p>
          <a:p>
            <a:pPr algn="just">
              <a:buClrTx/>
              <a:buSzTx/>
              <a:buFontTx/>
            </a:pPr>
            <a:r>
              <a:rPr sz="1200"/>
              <a:t>	public static void main(String[] args) {</a:t>
            </a:r>
          </a:p>
          <a:p>
            <a:pPr algn="just">
              <a:buClrTx/>
              <a:buSzTx/>
              <a:buFontTx/>
            </a:pPr>
            <a:r>
              <a:rPr sz="1200"/>
              <a:t>		for (int i = 0; i &lt; 3; i++) {</a:t>
            </a:r>
          </a:p>
          <a:p>
            <a:pPr algn="just">
              <a:buClrTx/>
              <a:buSzTx/>
              <a:buFontTx/>
            </a:pPr>
            <a:r>
              <a:rPr sz="1200"/>
              <a:t>			//创建三个线程。</a:t>
            </a:r>
          </a:p>
          <a:p>
            <a:pPr algn="just">
              <a:buClrTx/>
              <a:buSzTx/>
              <a:buFontTx/>
            </a:pPr>
            <a:r>
              <a:rPr sz="1200"/>
              <a:t>			Thread t = new Thread(new CounterThread());</a:t>
            </a:r>
          </a:p>
          <a:p>
            <a:pPr algn="just">
              <a:buClrTx/>
              <a:buSzTx/>
              <a:buFontTx/>
            </a:pPr>
            <a:r>
              <a:rPr sz="1200"/>
              <a:t>			//执行线程对象t的start方法。</a:t>
            </a:r>
          </a:p>
          <a:p>
            <a:pPr algn="just">
              <a:buClrTx/>
              <a:buSzTx/>
              <a:buFontTx/>
            </a:pPr>
            <a:r>
              <a:rPr sz="1200"/>
              <a:t>			t.start();</a:t>
            </a:r>
          </a:p>
          <a:p>
            <a:pPr algn="just">
              <a:buClrTx/>
              <a:buSzTx/>
              <a:buFontTx/>
            </a:pPr>
            <a:r>
              <a:rPr sz="1200"/>
              <a:t>		}</a:t>
            </a:r>
          </a:p>
          <a:p>
            <a:pPr algn="just">
              <a:buClrTx/>
              <a:buSzTx/>
              <a:buFontTx/>
            </a:pPr>
            <a:r>
              <a:rPr sz="1200"/>
              <a:t>	}</a:t>
            </a:r>
          </a:p>
          <a:p>
            <a:pPr algn="just">
              <a:buClrTx/>
              <a:buSzTx/>
              <a:buFontTx/>
            </a:pPr>
            <a:r>
              <a:rPr sz="1200"/>
              <a:t>}</a:t>
            </a:r>
          </a:p>
          <a:p>
            <a:pPr algn="just">
              <a:buClrTx/>
              <a:buSzTx/>
              <a:buFontTx/>
            </a:pPr>
            <a:r>
              <a:rPr sz="1200">
                <a:sym typeface="+mn-ea"/>
              </a:rPr>
              <a:t>class CounterThread implements Runnable {</a:t>
            </a:r>
            <a:endParaRPr sz="1200"/>
          </a:p>
          <a:p>
            <a:pPr algn="just">
              <a:buClrTx/>
              <a:buSzTx/>
              <a:buFontTx/>
            </a:pPr>
            <a:r>
              <a:rPr sz="1200">
                <a:sym typeface="+mn-ea"/>
              </a:rPr>
              <a:t>	private static int totalNum = 0;</a:t>
            </a:r>
            <a:endParaRPr sz="1200"/>
          </a:p>
          <a:p>
            <a:pPr algn="just">
              <a:buClrTx/>
              <a:buSzTx/>
              <a:buFontTx/>
            </a:pPr>
            <a:r>
              <a:rPr sz="1200">
                <a:sym typeface="+mn-ea"/>
              </a:rPr>
              <a:t>	private static void pause(double seconds) {</a:t>
            </a:r>
            <a:endParaRPr sz="1200"/>
          </a:p>
          <a:p>
            <a:pPr algn="just">
              <a:buClrTx/>
              <a:buSzTx/>
              <a:buFontTx/>
            </a:pPr>
            <a:r>
              <a:rPr sz="1200">
                <a:sym typeface="+mn-ea"/>
              </a:rPr>
              <a:t>		try {</a:t>
            </a:r>
            <a:endParaRPr sz="1200"/>
          </a:p>
          <a:p>
            <a:pPr algn="just">
              <a:buClrTx/>
              <a:buSzTx/>
              <a:buFontTx/>
            </a:pPr>
            <a:r>
              <a:rPr sz="1200">
                <a:sym typeface="+mn-ea"/>
              </a:rPr>
              <a:t>			Thread.sleep(Math.round(1000.0 * seconds));</a:t>
            </a:r>
            <a:endParaRPr sz="1200"/>
          </a:p>
          <a:p>
            <a:pPr algn="just">
              <a:buClrTx/>
              <a:buSzTx/>
              <a:buFontTx/>
            </a:pPr>
            <a:r>
              <a:rPr sz="1200">
                <a:sym typeface="+mn-ea"/>
              </a:rPr>
              <a:t>		} catch (InterruptedException ie) {</a:t>
            </a:r>
            <a:endParaRPr sz="1200"/>
          </a:p>
          <a:p>
            <a:pPr algn="just">
              <a:buClrTx/>
              <a:buSzTx/>
              <a:buFontTx/>
            </a:pPr>
            <a:r>
              <a:rPr sz="1200">
                <a:sym typeface="+mn-ea"/>
              </a:rPr>
              <a:t>			ie.printStackTrace();</a:t>
            </a:r>
            <a:endParaRPr sz="1200"/>
          </a:p>
          <a:p>
            <a:pPr algn="just">
              <a:buClrTx/>
              <a:buSzTx/>
              <a:buFontTx/>
            </a:pPr>
            <a:r>
              <a:rPr sz="1200">
                <a:sym typeface="+mn-ea"/>
              </a:rPr>
              <a:t>		}</a:t>
            </a:r>
            <a:endParaRPr sz="1200"/>
          </a:p>
          <a:p>
            <a:pPr algn="just">
              <a:buClrTx/>
              <a:buSzTx/>
              <a:buFontTx/>
            </a:pPr>
            <a:r>
              <a:rPr sz="1200">
                <a:sym typeface="+mn-ea"/>
              </a:rPr>
              <a:t>	}</a:t>
            </a:r>
            <a:endParaRPr sz="1200"/>
          </a:p>
          <a:p>
            <a:pPr algn="just">
              <a:buClrTx/>
              <a:buSzTx/>
              <a:buFontTx/>
            </a:pPr>
            <a:r>
              <a:rPr sz="1200">
                <a:sym typeface="+mn-ea"/>
              </a:rPr>
              <a:t>	//在实现了Runnable接口的CounterThread类中实现run方法。</a:t>
            </a:r>
            <a:endParaRPr sz="1200"/>
          </a:p>
          <a:p>
            <a:pPr algn="just">
              <a:buClrTx/>
              <a:buSzTx/>
              <a:buFontTx/>
            </a:pP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046095"/>
          </a:xfrm>
          <a:prstGeom prst="rect">
            <a:avLst/>
          </a:prstGeom>
          <a:noFill/>
        </p:spPr>
        <p:txBody>
          <a:bodyPr wrap="square" rtlCol="0">
            <a:spAutoFit/>
          </a:bodyPr>
          <a:lstStyle/>
          <a:p>
            <a:pPr algn="just">
              <a:buClrTx/>
              <a:buSzTx/>
              <a:buFontTx/>
            </a:pPr>
            <a:r>
              <a:rPr sz="1200"/>
              <a:t>	public void run() {</a:t>
            </a:r>
          </a:p>
          <a:p>
            <a:pPr algn="just">
              <a:buClrTx/>
              <a:buSzTx/>
              <a:buFontTx/>
            </a:pPr>
            <a:r>
              <a:rPr sz="1200"/>
              <a:t>		int currentNum;</a:t>
            </a:r>
          </a:p>
          <a:p>
            <a:pPr algn="just">
              <a:buClrTx/>
              <a:buSzTx/>
              <a:buFontTx/>
            </a:pPr>
            <a:r>
              <a:rPr sz="1200"/>
              <a:t>		//一旦线程进入这段同步代码，其他线程将不能进入。</a:t>
            </a:r>
          </a:p>
          <a:p>
            <a:pPr algn="just">
              <a:buClrTx/>
              <a:buSzTx/>
              <a:buFontTx/>
            </a:pPr>
            <a:r>
              <a:rPr sz="1200"/>
              <a:t>		synchronized (this) {</a:t>
            </a:r>
          </a:p>
          <a:p>
            <a:pPr algn="just">
              <a:buClrTx/>
              <a:buSzTx/>
              <a:buFontTx/>
            </a:pPr>
            <a:r>
              <a:rPr sz="1200"/>
              <a:t>			//多个线程的共享成员变量（实例变量）totalNum。</a:t>
            </a:r>
          </a:p>
          <a:p>
            <a:pPr algn="just">
              <a:buClrTx/>
              <a:buSzTx/>
              <a:buFontTx/>
            </a:pPr>
            <a:r>
              <a:rPr sz="1200"/>
              <a:t>			//该共享的成员变量存储在堆中。</a:t>
            </a:r>
          </a:p>
          <a:p>
            <a:pPr algn="just">
              <a:buClrTx/>
              <a:buSzTx/>
              <a:buFontTx/>
            </a:pPr>
            <a:r>
              <a:rPr sz="1200"/>
              <a:t>			totalNum++;</a:t>
            </a:r>
          </a:p>
          <a:p>
            <a:pPr algn="just">
              <a:buClrTx/>
              <a:buSzTx/>
              <a:buFontTx/>
            </a:pPr>
            <a:r>
              <a:rPr sz="1200"/>
              <a:t>			currentNum = totalNum;</a:t>
            </a:r>
          </a:p>
          <a:p>
            <a:pPr algn="just">
              <a:buClrTx/>
              <a:buSzTx/>
              <a:buFontTx/>
            </a:pPr>
            <a:r>
              <a:rPr sz="1200"/>
              <a:t>		System.out.println("Changing currentNum to: " + currentNum);</a:t>
            </a:r>
          </a:p>
          <a:p>
            <a:pPr algn="just">
              <a:buClrTx/>
              <a:buSzTx/>
              <a:buFontTx/>
            </a:pPr>
            <a:r>
              <a:rPr sz="1200"/>
              <a:t>		}</a:t>
            </a:r>
          </a:p>
          <a:p>
            <a:pPr algn="just">
              <a:buClrTx/>
              <a:buSzTx/>
              <a:buFontTx/>
            </a:pPr>
            <a:r>
              <a:rPr sz="1200"/>
              <a:t>		for (int i = 1; i &lt;= 4; i++) {</a:t>
            </a:r>
          </a:p>
          <a:p>
            <a:pPr algn="just">
              <a:buClrTx/>
              <a:buSzTx/>
              <a:buFontTx/>
            </a:pPr>
            <a:r>
              <a:rPr sz="1200"/>
              <a:t>System.out.println("ProcessNum: " + currentNum + " -- Counter: " + i);</a:t>
            </a:r>
          </a:p>
          <a:p>
            <a:pPr algn="just">
              <a:buClrTx/>
              <a:buSzTx/>
              <a:buFontTx/>
            </a:pPr>
            <a:r>
              <a:rPr sz="1200"/>
              <a:t>			pause(Math.random());</a:t>
            </a:r>
          </a:p>
          <a:p>
            <a:pPr algn="just">
              <a:buClrTx/>
              <a:buSzTx/>
              <a:buFontTx/>
            </a:pPr>
            <a:r>
              <a:rPr sz="1200"/>
              <a:t>		}</a:t>
            </a:r>
          </a:p>
          <a:p>
            <a:pPr algn="just">
              <a:buClrTx/>
              <a:buSzTx/>
              <a:buFontTx/>
            </a:pPr>
            <a:r>
              <a:rPr sz="1200"/>
              <a:t>	}</a:t>
            </a:r>
          </a:p>
          <a:p>
            <a:pPr algn="just">
              <a:buClrTx/>
              <a:buSzTx/>
              <a:buFontTx/>
            </a:pPr>
            <a:r>
              <a:rPr sz="120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75590"/>
          </a:xfrm>
          <a:prstGeom prst="rect">
            <a:avLst/>
          </a:prstGeom>
          <a:noFill/>
        </p:spPr>
        <p:txBody>
          <a:bodyPr wrap="square" rtlCol="0">
            <a:spAutoFit/>
          </a:bodyPr>
          <a:lstStyle/>
          <a:p>
            <a:pPr algn="just">
              <a:buClrTx/>
              <a:buSzTx/>
              <a:buFontTx/>
            </a:pPr>
            <a:r>
              <a:rPr sz="1200"/>
              <a:t>运行结果如下：</a:t>
            </a:r>
          </a:p>
        </p:txBody>
      </p:sp>
      <p:pic>
        <p:nvPicPr>
          <p:cNvPr id="6" name="图片 5"/>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a:xfrm>
            <a:off x="1930400" y="1534477"/>
            <a:ext cx="2842260" cy="35356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861310"/>
          </a:xfrm>
          <a:prstGeom prst="rect">
            <a:avLst/>
          </a:prstGeom>
          <a:noFill/>
        </p:spPr>
        <p:txBody>
          <a:bodyPr wrap="square" rtlCol="0">
            <a:spAutoFit/>
          </a:bodyPr>
          <a:lstStyle/>
          <a:p>
            <a:pPr algn="just">
              <a:buClrTx/>
              <a:buSzTx/>
              <a:buFontTx/>
            </a:pPr>
            <a:r>
              <a:rPr sz="1200" dirty="0"/>
              <a:t> [例3.3] </a:t>
            </a:r>
            <a:r>
              <a:rPr sz="1200" dirty="0" err="1"/>
              <a:t>信号量消费（MainThread.java</a:t>
            </a:r>
            <a:r>
              <a:rPr sz="1200" dirty="0"/>
              <a:t>）</a:t>
            </a:r>
          </a:p>
          <a:p>
            <a:pPr algn="just">
              <a:buClrTx/>
              <a:buSzTx/>
              <a:buFontTx/>
            </a:pPr>
            <a:r>
              <a:rPr sz="1200" dirty="0"/>
              <a:t>	package chapter3;</a:t>
            </a:r>
          </a:p>
          <a:p>
            <a:pPr algn="just">
              <a:buClrTx/>
              <a:buSzTx/>
              <a:buFontTx/>
            </a:pPr>
            <a:r>
              <a:rPr sz="1200" dirty="0"/>
              <a:t>class Operate{</a:t>
            </a:r>
          </a:p>
          <a:p>
            <a:pPr algn="just">
              <a:buClrTx/>
              <a:buSzTx/>
              <a:buFontTx/>
            </a:pPr>
            <a:r>
              <a:rPr sz="1200" dirty="0"/>
              <a:t>		private static int signal = 2000;</a:t>
            </a:r>
          </a:p>
          <a:p>
            <a:pPr algn="just">
              <a:buClrTx/>
              <a:buSzTx/>
              <a:buFontTx/>
            </a:pPr>
            <a:r>
              <a:rPr sz="1200" dirty="0"/>
              <a:t>		public synchronized static void sub(int num) {</a:t>
            </a:r>
          </a:p>
          <a:p>
            <a:pPr algn="just">
              <a:buClrTx/>
              <a:buSzTx/>
              <a:buFontTx/>
            </a:pPr>
            <a:r>
              <a:rPr sz="1200" dirty="0"/>
              <a:t>			int temp = signal;</a:t>
            </a:r>
          </a:p>
          <a:p>
            <a:pPr algn="just">
              <a:buClrTx/>
              <a:buSzTx/>
              <a:buFontTx/>
            </a:pPr>
            <a:r>
              <a:rPr sz="1200" dirty="0"/>
              <a:t>			temp = temp - num;</a:t>
            </a:r>
          </a:p>
          <a:p>
            <a:pPr algn="just">
              <a:buClrTx/>
              <a:buSzTx/>
              <a:buFontTx/>
            </a:pPr>
            <a:r>
              <a:rPr sz="1200" dirty="0"/>
              <a:t>			try {</a:t>
            </a:r>
          </a:p>
          <a:p>
            <a:pPr algn="just">
              <a:buClrTx/>
              <a:buSzTx/>
              <a:buFontTx/>
            </a:pPr>
            <a:r>
              <a:rPr sz="1200" dirty="0"/>
              <a:t>				</a:t>
            </a:r>
            <a:r>
              <a:rPr sz="1200" dirty="0" err="1"/>
              <a:t>Thread.sleep</a:t>
            </a:r>
            <a:r>
              <a:rPr sz="1200" dirty="0"/>
              <a:t>((int) (</a:t>
            </a:r>
            <a:r>
              <a:rPr sz="1200" dirty="0" err="1"/>
              <a:t>Math.random</a:t>
            </a:r>
            <a:r>
              <a:rPr sz="1200" dirty="0"/>
              <a:t>() * 1000));</a:t>
            </a:r>
          </a:p>
          <a:p>
            <a:pPr algn="just">
              <a:buClrTx/>
              <a:buSzTx/>
              <a:buFontTx/>
            </a:pPr>
            <a:r>
              <a:rPr sz="1200" dirty="0"/>
              <a:t>			} catch (</a:t>
            </a:r>
            <a:r>
              <a:rPr sz="1200" dirty="0" err="1"/>
              <a:t>InterruptedException</a:t>
            </a:r>
            <a:r>
              <a:rPr sz="1200" dirty="0"/>
              <a:t> e) {</a:t>
            </a:r>
          </a:p>
          <a:p>
            <a:pPr algn="just">
              <a:buClrTx/>
              <a:buSzTx/>
              <a:buFontTx/>
            </a:pPr>
            <a:r>
              <a:rPr sz="1200" dirty="0"/>
              <a:t>			}</a:t>
            </a:r>
          </a:p>
          <a:p>
            <a:pPr algn="just">
              <a:buClrTx/>
              <a:buSzTx/>
              <a:buFontTx/>
            </a:pPr>
            <a:r>
              <a:rPr sz="1200" dirty="0"/>
              <a:t>			signal = temp;</a:t>
            </a:r>
          </a:p>
          <a:p>
            <a:pPr algn="just">
              <a:buClrTx/>
              <a:buSzTx/>
              <a:buFontTx/>
            </a:pPr>
            <a:r>
              <a:rPr sz="1200" dirty="0"/>
              <a:t>			</a:t>
            </a:r>
            <a:r>
              <a:rPr sz="1200" dirty="0" err="1"/>
              <a:t>System.out.println</a:t>
            </a:r>
            <a:r>
              <a:rPr sz="1200" dirty="0"/>
              <a:t>("</a:t>
            </a:r>
            <a:r>
              <a:rPr sz="1200" dirty="0" err="1"/>
              <a:t>信号量</a:t>
            </a:r>
            <a:r>
              <a:rPr sz="1200" dirty="0"/>
              <a:t> = " + signal);</a:t>
            </a:r>
          </a:p>
          <a:p>
            <a:pPr algn="just">
              <a:buClrTx/>
              <a:buSzTx/>
              <a:buFontTx/>
            </a:pPr>
            <a:r>
              <a:rPr sz="1200" dirty="0"/>
              <a:t>		}</a:t>
            </a:r>
          </a:p>
          <a:p>
            <a:pPr algn="just">
              <a:buClrTx/>
              <a:buSzTx/>
              <a:buFontTx/>
            </a:pPr>
            <a:r>
              <a:rPr sz="1200" dirty="0"/>
              <a:t>}</a:t>
            </a:r>
          </a:p>
        </p:txBody>
      </p:sp>
      <p:sp>
        <p:nvSpPr>
          <p:cNvPr id="6" name="文本框 5">
            <a:extLst>
              <a:ext uri="{FF2B5EF4-FFF2-40B4-BE49-F238E27FC236}">
                <a16:creationId xmlns:a16="http://schemas.microsoft.com/office/drawing/2014/main" id="{00DC5EE7-9E71-9647-B2E8-C0698B82AC89}"/>
              </a:ext>
            </a:extLst>
          </p:cNvPr>
          <p:cNvSpPr txBox="1"/>
          <p:nvPr/>
        </p:nvSpPr>
        <p:spPr>
          <a:xfrm>
            <a:off x="786130" y="4395019"/>
            <a:ext cx="3845092" cy="338554"/>
          </a:xfrm>
          <a:prstGeom prst="rect">
            <a:avLst/>
          </a:prstGeom>
          <a:noFill/>
        </p:spPr>
        <p:txBody>
          <a:bodyPr wrap="none" rtlCol="0">
            <a:spAutoFit/>
          </a:bodyPr>
          <a:lstStyle/>
          <a:p>
            <a:r>
              <a:rPr lang="zh-CN" altLang="en-US" sz="1600" dirty="0"/>
              <a:t>不加 </a:t>
            </a:r>
            <a:r>
              <a:rPr lang="en-US" altLang="zh-CN" sz="1600" dirty="0"/>
              <a:t>Synchronized</a:t>
            </a:r>
            <a:r>
              <a:rPr lang="zh-CN" altLang="en-US" sz="1600" dirty="0"/>
              <a:t> 会发生什么？为什么？</a:t>
            </a:r>
            <a:endParaRPr kumimoji="1" lang="zh-CN" alt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3230245"/>
          </a:xfrm>
          <a:prstGeom prst="rect">
            <a:avLst/>
          </a:prstGeom>
          <a:noFill/>
        </p:spPr>
        <p:txBody>
          <a:bodyPr wrap="square" rtlCol="0">
            <a:spAutoFit/>
          </a:bodyPr>
          <a:lstStyle/>
          <a:p>
            <a:pPr algn="just">
              <a:buClrTx/>
              <a:buSzTx/>
              <a:buFontTx/>
            </a:pPr>
            <a:r>
              <a:rPr sz="1200"/>
              <a:t>class CustomerA extends Thread {</a:t>
            </a:r>
          </a:p>
          <a:p>
            <a:pPr algn="just">
              <a:buClrTx/>
              <a:buSzTx/>
              <a:buFontTx/>
            </a:pPr>
            <a:r>
              <a:rPr sz="1200"/>
              <a:t>		public void run() {</a:t>
            </a:r>
          </a:p>
          <a:p>
            <a:pPr algn="just">
              <a:buClrTx/>
              <a:buSzTx/>
              <a:buFontTx/>
            </a:pPr>
            <a:r>
              <a:rPr sz="1200"/>
              <a:t>			for (int i = 1; i &lt;= 4; i++){</a:t>
            </a:r>
          </a:p>
          <a:p>
            <a:pPr algn="just">
              <a:buClrTx/>
              <a:buSzTx/>
              <a:buFontTx/>
            </a:pPr>
            <a:r>
              <a:rPr sz="1200"/>
              <a:t>			System.out.println("消费者A消费了信号量");</a:t>
            </a:r>
          </a:p>
          <a:p>
            <a:pPr algn="just">
              <a:buClrTx/>
              <a:buSzTx/>
              <a:buFontTx/>
            </a:pPr>
            <a:r>
              <a:rPr sz="1200"/>
              <a:t>			Operate.sub(100);</a:t>
            </a:r>
          </a:p>
          <a:p>
            <a:pPr algn="just">
              <a:buClrTx/>
              <a:buSzTx/>
              <a:buFontTx/>
            </a:pPr>
            <a:r>
              <a:rPr sz="1200"/>
              <a:t>		}</a:t>
            </a:r>
          </a:p>
          <a:p>
            <a:pPr algn="just">
              <a:buClrTx/>
              <a:buSzTx/>
              <a:buFontTx/>
            </a:pPr>
            <a:r>
              <a:rPr sz="1200"/>
              <a:t>		}</a:t>
            </a:r>
          </a:p>
          <a:p>
            <a:pPr algn="just">
              <a:buClrTx/>
              <a:buSzTx/>
              <a:buFontTx/>
            </a:pPr>
            <a:r>
              <a:rPr sz="1200"/>
              <a:t>}</a:t>
            </a:r>
          </a:p>
          <a:p>
            <a:pPr algn="just">
              <a:buClrTx/>
              <a:buSzTx/>
              <a:buFontTx/>
            </a:pPr>
            <a:r>
              <a:rPr sz="1200"/>
              <a:t>class CustomerB extends Thread {</a:t>
            </a:r>
          </a:p>
          <a:p>
            <a:pPr algn="just">
              <a:buClrTx/>
              <a:buSzTx/>
              <a:buFontTx/>
            </a:pPr>
            <a:r>
              <a:rPr sz="1200"/>
              <a:t>		public void run() {</a:t>
            </a:r>
          </a:p>
          <a:p>
            <a:pPr algn="just">
              <a:buClrTx/>
              <a:buSzTx/>
              <a:buFontTx/>
            </a:pPr>
            <a:r>
              <a:rPr sz="1200"/>
              <a:t>			for (int i = 1; i &lt;= 4; i++) {</a:t>
            </a:r>
          </a:p>
          <a:p>
            <a:pPr algn="just">
              <a:buClrTx/>
              <a:buSzTx/>
              <a:buFontTx/>
            </a:pPr>
            <a:r>
              <a:rPr sz="1200"/>
              <a:t>				Operate.sub(100);</a:t>
            </a:r>
          </a:p>
          <a:p>
            <a:pPr algn="just">
              <a:buClrTx/>
              <a:buSzTx/>
              <a:buFontTx/>
            </a:pPr>
            <a:r>
              <a:rPr sz="1200"/>
              <a:t>				System.out.println("消费者B消费了信号量");</a:t>
            </a:r>
          </a:p>
          <a:p>
            <a:pPr algn="just">
              <a:buClrTx/>
              <a:buSzTx/>
              <a:buFontTx/>
            </a:pPr>
            <a:r>
              <a:rPr sz="1200"/>
              <a:t>		}</a:t>
            </a:r>
          </a:p>
          <a:p>
            <a:pPr algn="just">
              <a:buClrTx/>
              <a:buSzTx/>
              <a:buFontTx/>
            </a:pPr>
            <a:endParaRPr sz="1200"/>
          </a:p>
          <a:p>
            <a:pPr algn="just">
              <a:buClrTx/>
              <a:buSzTx/>
              <a:buFontTx/>
            </a:pPr>
            <a:r>
              <a:rPr sz="1200"/>
              <a:t>	}</a:t>
            </a:r>
          </a:p>
          <a:p>
            <a:pPr algn="just">
              <a:buClrTx/>
              <a:buSzTx/>
              <a:buFontTx/>
            </a:pPr>
            <a:r>
              <a:rPr sz="12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1938020"/>
          </a:xfrm>
          <a:prstGeom prst="rect">
            <a:avLst/>
          </a:prstGeom>
          <a:noFill/>
        </p:spPr>
        <p:txBody>
          <a:bodyPr wrap="square" rtlCol="0">
            <a:spAutoFit/>
          </a:bodyPr>
          <a:lstStyle/>
          <a:p>
            <a:pPr algn="just">
              <a:buClrTx/>
              <a:buSzTx/>
              <a:buFontTx/>
            </a:pPr>
            <a:r>
              <a:rPr sz="1200"/>
              <a:t>public class MainThread {</a:t>
            </a:r>
          </a:p>
          <a:p>
            <a:pPr algn="just">
              <a:buClrTx/>
              <a:buSzTx/>
              <a:buFontTx/>
            </a:pPr>
            <a:r>
              <a:rPr sz="1200"/>
              <a:t>	public static void main(String[] args) {</a:t>
            </a:r>
          </a:p>
          <a:p>
            <a:pPr algn="just">
              <a:buClrTx/>
              <a:buSzTx/>
              <a:buFontTx/>
            </a:pPr>
            <a:r>
              <a:rPr sz="1200"/>
              <a:t>		//消费者线程1。</a:t>
            </a:r>
          </a:p>
          <a:p>
            <a:pPr algn="just">
              <a:buClrTx/>
              <a:buSzTx/>
              <a:buFontTx/>
            </a:pPr>
            <a:r>
              <a:rPr sz="1200"/>
              <a:t>		CustomerA Customer1 = new CustomerA();</a:t>
            </a:r>
          </a:p>
          <a:p>
            <a:pPr algn="just">
              <a:buClrTx/>
              <a:buSzTx/>
              <a:buFontTx/>
            </a:pPr>
            <a:r>
              <a:rPr sz="1200"/>
              <a:t>		//消费者线程2。</a:t>
            </a:r>
          </a:p>
          <a:p>
            <a:pPr algn="just">
              <a:buClrTx/>
              <a:buSzTx/>
              <a:buFontTx/>
            </a:pPr>
            <a:r>
              <a:rPr sz="1200"/>
              <a:t>		CustomerB Customer2 = new CustomerB();</a:t>
            </a:r>
          </a:p>
          <a:p>
            <a:pPr algn="just">
              <a:buClrTx/>
              <a:buSzTx/>
              <a:buFontTx/>
            </a:pPr>
            <a:r>
              <a:rPr sz="1200"/>
              <a:t>		Customer1.start();</a:t>
            </a:r>
          </a:p>
          <a:p>
            <a:pPr algn="just">
              <a:buClrTx/>
              <a:buSzTx/>
              <a:buFontTx/>
            </a:pPr>
            <a:r>
              <a:rPr sz="1200"/>
              <a:t>		Customer2.start();</a:t>
            </a:r>
          </a:p>
          <a:p>
            <a:pPr algn="just">
              <a:buClrTx/>
              <a:buSzTx/>
              <a:buFontTx/>
            </a:pPr>
            <a:r>
              <a:rPr sz="1200"/>
              <a:t>	}</a:t>
            </a:r>
          </a:p>
          <a:p>
            <a:pPr algn="just">
              <a:buClrTx/>
              <a:buSzTx/>
              <a:buFontTx/>
            </a:pPr>
            <a:r>
              <a:rPr sz="120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164590"/>
            <a:ext cx="7950200" cy="275590"/>
          </a:xfrm>
          <a:prstGeom prst="rect">
            <a:avLst/>
          </a:prstGeom>
          <a:noFill/>
        </p:spPr>
        <p:txBody>
          <a:bodyPr wrap="square" rtlCol="0">
            <a:spAutoFit/>
          </a:bodyPr>
          <a:lstStyle/>
          <a:p>
            <a:pPr algn="just">
              <a:buClrTx/>
              <a:buSzTx/>
              <a:buFontTx/>
            </a:pPr>
            <a:r>
              <a:rPr sz="1200"/>
              <a:t>程序运行结果如下图所示</a:t>
            </a:r>
            <a:r>
              <a:rPr lang="zh-CN" sz="1200"/>
              <a:t>：</a:t>
            </a:r>
          </a:p>
        </p:txBody>
      </p:sp>
      <p:pic>
        <p:nvPicPr>
          <p:cNvPr id="6" name="图片 4"/>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a:xfrm>
            <a:off x="2486025" y="1440497"/>
            <a:ext cx="2903220" cy="36271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3.4  Thread类简介</a:t>
            </a:r>
          </a:p>
        </p:txBody>
      </p:sp>
      <p:pic>
        <p:nvPicPr>
          <p:cNvPr id="3" name="图片 2" descr="未标题-1"/>
          <p:cNvPicPr>
            <a:picLocks noChangeAspect="1"/>
          </p:cNvPicPr>
          <p:nvPr>
            <p:custDataLst>
              <p:tags r:id="rId1"/>
            </p:custDataLst>
          </p:nvPr>
        </p:nvPicPr>
        <p:blipFill>
          <a:blip r:embed="rId6"/>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01595" y="1801336"/>
            <a:ext cx="7740809" cy="2306955"/>
          </a:xfrm>
          <a:prstGeom prst="rect">
            <a:avLst/>
          </a:prstGeom>
          <a:noFill/>
        </p:spPr>
        <p:txBody>
          <a:bodyPr wrap="square" rtlCol="0">
            <a:spAutoFit/>
          </a:bodyPr>
          <a:lstStyle/>
          <a:p>
            <a:pPr indent="266700" algn="just"/>
            <a:r>
              <a:rPr sz="1800" kern="100" dirty="0">
                <a:effectLst/>
                <a:latin typeface="汉仪雅酷黑 65W" panose="020B0604020202020204" charset="-122"/>
                <a:ea typeface="汉仪雅酷黑 65W" panose="020B0604020202020204" charset="-122"/>
              </a:rPr>
              <a:t>在Java语言中的Thread类的构造函数有以下几种方式：</a:t>
            </a:r>
          </a:p>
          <a:p>
            <a:pPr indent="266700" algn="just"/>
            <a:r>
              <a:rPr sz="1800" kern="100" dirty="0">
                <a:effectLst/>
                <a:latin typeface="汉仪雅酷黑 65W" panose="020B0604020202020204" charset="-122"/>
                <a:ea typeface="汉仪雅酷黑 65W" panose="020B0604020202020204" charset="-122"/>
              </a:rPr>
              <a:t>public Thread(){}</a:t>
            </a:r>
          </a:p>
          <a:p>
            <a:pPr indent="266700" algn="just"/>
            <a:r>
              <a:rPr sz="1800" kern="100" dirty="0">
                <a:effectLst/>
                <a:latin typeface="汉仪雅酷黑 65W" panose="020B0604020202020204" charset="-122"/>
                <a:ea typeface="汉仪雅酷黑 65W" panose="020B0604020202020204" charset="-122"/>
              </a:rPr>
              <a:t>public Thread(Runnable target){}</a:t>
            </a:r>
          </a:p>
          <a:p>
            <a:pPr indent="266700" algn="just"/>
            <a:r>
              <a:rPr sz="1800" kern="100" dirty="0">
                <a:effectLst/>
                <a:latin typeface="汉仪雅酷黑 65W" panose="020B0604020202020204" charset="-122"/>
                <a:ea typeface="汉仪雅酷黑 65W" panose="020B0604020202020204" charset="-122"/>
              </a:rPr>
              <a:t>public Thread(ThreadGroup group,Runnable target){}</a:t>
            </a:r>
          </a:p>
          <a:p>
            <a:pPr indent="266700" algn="just"/>
            <a:r>
              <a:rPr sz="1800" kern="100" dirty="0">
                <a:effectLst/>
                <a:latin typeface="汉仪雅酷黑 65W" panose="020B0604020202020204" charset="-122"/>
                <a:ea typeface="汉仪雅酷黑 65W" panose="020B0604020202020204" charset="-122"/>
              </a:rPr>
              <a:t>public Thread(String name){}</a:t>
            </a:r>
          </a:p>
          <a:p>
            <a:pPr indent="266700" algn="just"/>
            <a:r>
              <a:rPr sz="1800" kern="100" dirty="0">
                <a:effectLst/>
                <a:latin typeface="汉仪雅酷黑 65W" panose="020B0604020202020204" charset="-122"/>
                <a:ea typeface="汉仪雅酷黑 65W" panose="020B0604020202020204" charset="-122"/>
              </a:rPr>
              <a:t>public Thread(ThreadGroup group,String name){}</a:t>
            </a:r>
          </a:p>
          <a:p>
            <a:pPr indent="266700" algn="just"/>
            <a:r>
              <a:rPr sz="1800" kern="100" dirty="0">
                <a:effectLst/>
                <a:latin typeface="汉仪雅酷黑 65W" panose="020B0604020202020204" charset="-122"/>
                <a:ea typeface="汉仪雅酷黑 65W" panose="020B0604020202020204" charset="-122"/>
              </a:rPr>
              <a:t>public Thread(Runnable target,String name){}</a:t>
            </a:r>
          </a:p>
          <a:p>
            <a:pPr indent="266700" algn="just"/>
            <a:r>
              <a:rPr sz="1800" kern="100" dirty="0">
                <a:effectLst/>
                <a:latin typeface="汉仪雅酷黑 65W" panose="020B0604020202020204" charset="-122"/>
                <a:ea typeface="汉仪雅酷黑 65W" panose="020B0604020202020204" charset="-122"/>
              </a:rPr>
              <a:t>public Thread(ThreadGroup group,Runnable target,String name){}</a:t>
            </a:r>
          </a:p>
        </p:txBody>
      </p:sp>
      <p:pic>
        <p:nvPicPr>
          <p:cNvPr id="7" name="图片 6" descr="5"/>
          <p:cNvPicPr>
            <a:picLocks noChangeAspect="1"/>
          </p:cNvPicPr>
          <p:nvPr/>
        </p:nvPicPr>
        <p:blipFill>
          <a:blip r:embed="rId7"/>
          <a:stretch>
            <a:fillRect/>
          </a:stretch>
        </p:blipFill>
        <p:spPr>
          <a:xfrm>
            <a:off x="3091815" y="5311775"/>
            <a:ext cx="6116955" cy="408305"/>
          </a:xfrm>
          <a:prstGeom prst="rect">
            <a:avLst/>
          </a:prstGeom>
        </p:spPr>
      </p:pic>
      <p:sp>
        <p:nvSpPr>
          <p:cNvPr id="5" name="文本框 4"/>
          <p:cNvSpPr txBox="1"/>
          <p:nvPr/>
        </p:nvSpPr>
        <p:spPr>
          <a:xfrm>
            <a:off x="843280" y="1298575"/>
            <a:ext cx="3048000" cy="368300"/>
          </a:xfrm>
          <a:prstGeom prst="rect">
            <a:avLst/>
          </a:prstGeom>
          <a:noFill/>
        </p:spPr>
        <p:txBody>
          <a:bodyPr wrap="square" rtlCol="0">
            <a:spAutoFit/>
          </a:bodyPr>
          <a:lstStyle/>
          <a:p>
            <a:r>
              <a:rPr lang="zh-CN" altLang="en-US"/>
              <a:t>1.Thread类的构造函数</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11" name="文本框 10"/>
          <p:cNvSpPr txBox="1"/>
          <p:nvPr/>
        </p:nvSpPr>
        <p:spPr>
          <a:xfrm>
            <a:off x="772794" y="1295400"/>
            <a:ext cx="4027806" cy="368300"/>
          </a:xfrm>
          <a:prstGeom prst="rect">
            <a:avLst/>
          </a:prstGeom>
          <a:noFill/>
        </p:spPr>
        <p:txBody>
          <a:bodyPr wrap="square" rtlCol="0">
            <a:spAutoFit/>
          </a:bodyPr>
          <a:lstStyle/>
          <a:p>
            <a:r>
              <a:rPr dirty="0">
                <a:solidFill>
                  <a:schemeClr val="tx1"/>
                </a:solidFill>
                <a:latin typeface="汉仪雅酷黑 65W" panose="020B0604020202020204" charset="-122"/>
                <a:ea typeface="汉仪雅酷黑 65W" panose="020B0604020202020204" charset="-122"/>
                <a:cs typeface="汉仪雅酷黑 65W" panose="020B0604020202020204" charset="-122"/>
                <a:sym typeface="+mn-ea"/>
              </a:rPr>
              <a:t>2.声明Thread类中的常量</a:t>
            </a:r>
            <a:endParaRPr lang="zh-CN" altLang="en-US" dirty="0">
              <a:solidFill>
                <a:schemeClr val="tx1"/>
              </a:solidFill>
              <a:latin typeface="汉仪雅酷黑 65W" panose="020B0604020202020204" charset="-122"/>
              <a:ea typeface="汉仪雅酷黑 65W" panose="020B0604020202020204" charset="-122"/>
              <a:cs typeface="汉仪雅酷黑 65W" panose="020B0604020202020204" charset="-122"/>
              <a:sym typeface="+mn-ea"/>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653415" y="1814830"/>
            <a:ext cx="8293735" cy="1774190"/>
          </a:xfrm>
          <a:prstGeom prst="rect">
            <a:avLst/>
          </a:prstGeom>
          <a:noFill/>
        </p:spPr>
        <p:txBody>
          <a:bodyPr wrap="square" rtlCol="0">
            <a:noAutofit/>
          </a:bodyPr>
          <a:lstStyle/>
          <a:p>
            <a:pPr algn="just"/>
            <a:r>
              <a:rPr kumimoji="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①public final int MAX_PRIORITY：声明该线程优先级为最高级，最高级为10；</a:t>
            </a:r>
          </a:p>
          <a:p>
            <a:pPr algn="just"/>
            <a:r>
              <a:rPr kumimoji="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②public final int MIN_PRIORITY：声明该线程优先级为最低级，最低级为1； </a:t>
            </a:r>
          </a:p>
          <a:p>
            <a:pPr algn="just"/>
            <a:r>
              <a:rPr kumimoji="0" b="0" i="0" u="none" strike="noStrike" cap="none" normalizeH="0" baseline="0" dirty="0">
                <a:ln>
                  <a:noFill/>
                </a:ln>
                <a:solidFill>
                  <a:schemeClr val="tx1"/>
                </a:solidFill>
                <a:effectLst/>
                <a:latin typeface="汉仪雅酷黑 65W" panose="020B0604020202020204" charset="-122"/>
                <a:ea typeface="汉仪雅酷黑 65W" panose="020B0604020202020204" charset="-122"/>
                <a:cs typeface="Times New Roman" panose="02020603050405020304" pitchFamily="18" charset="0"/>
              </a:rPr>
              <a:t>③public final int NORM_PRIORITY：普通线程的优先级，优先级等于5。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963930"/>
            <a:ext cx="3932555" cy="398780"/>
          </a:xfrm>
          <a:prstGeom prst="rect">
            <a:avLst/>
          </a:prstGeom>
          <a:noFill/>
        </p:spPr>
        <p:txBody>
          <a:bodyPr wrap="square" rtlCol="0">
            <a:spAutoFit/>
          </a:bodyPr>
          <a:lstStyle/>
          <a:p>
            <a:r>
              <a:rPr sz="2000" dirty="0">
                <a:latin typeface="汉仪雅酷黑 65W" panose="020B0604020202020204" charset="-122"/>
                <a:ea typeface="汉仪雅酷黑 65W" panose="020B0604020202020204" charset="-122"/>
                <a:cs typeface="汉仪雅酷黑 65W" panose="020B0604020202020204" charset="-122"/>
              </a:rPr>
              <a:t>3.Thread类中封装的方法</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表格 5"/>
          <p:cNvGraphicFramePr/>
          <p:nvPr>
            <p:custDataLst>
              <p:tags r:id="rId2"/>
            </p:custDataLst>
          </p:nvPr>
        </p:nvGraphicFramePr>
        <p:xfrm>
          <a:off x="960755" y="1979930"/>
          <a:ext cx="7438390" cy="2755900"/>
        </p:xfrm>
        <a:graphic>
          <a:graphicData uri="http://schemas.openxmlformats.org/drawingml/2006/table">
            <a:tbl>
              <a:tblPr/>
              <a:tblGrid>
                <a:gridCol w="3717925">
                  <a:extLst>
                    <a:ext uri="{9D8B030D-6E8A-4147-A177-3AD203B41FA5}">
                      <a16:colId xmlns:a16="http://schemas.microsoft.com/office/drawing/2014/main" val="20000"/>
                    </a:ext>
                  </a:extLst>
                </a:gridCol>
                <a:gridCol w="3720465">
                  <a:extLst>
                    <a:ext uri="{9D8B030D-6E8A-4147-A177-3AD203B41FA5}">
                      <a16:colId xmlns:a16="http://schemas.microsoft.com/office/drawing/2014/main" val="20001"/>
                    </a:ext>
                  </a:extLst>
                </a:gridCol>
              </a:tblGrid>
              <a:tr h="393700">
                <a:tc>
                  <a:txBody>
                    <a:bodyPr/>
                    <a:lstStyle/>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常用</a:t>
                      </a:r>
                      <a:r>
                        <a:rPr lang="en-US" sz="1800" b="1">
                          <a:latin typeface="Times New Roman" panose="02020603050405020304" pitchFamily="18" charset="0"/>
                          <a:cs typeface="Times New Roman" panose="02020603050405020304" pitchFamily="18" charset="0"/>
                        </a:rPr>
                        <a:t>方法</a:t>
                      </a:r>
                      <a:endParaRPr lang="en-US" altLang="en-US" sz="18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1">
                          <a:latin typeface="Times New Roman" panose="02020603050405020304" pitchFamily="18" charset="0"/>
                          <a:cs typeface="Times New Roman" panose="02020603050405020304" pitchFamily="18" charset="0"/>
                        </a:rPr>
                        <a:t>作用</a:t>
                      </a:r>
                      <a:endParaRPr lang="en-US" altLang="en-US" sz="18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final void setName</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通过name形参命名线程名称</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final int getPriority()_</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获取当前线程的优先级</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final String getName()</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获取当前线程名称</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static int activeCount()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获取当前线程组中活动的线程数量</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native synchronized void start()</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开始运行当前线程</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3700">
                <a:tc>
                  <a:txBody>
                    <a:bodyPr/>
                    <a:lstStyle/>
                    <a:p>
                      <a:pPr indent="0">
                        <a:buNone/>
                      </a:pPr>
                      <a:r>
                        <a:rPr lang="en-US" sz="1800" b="0">
                          <a:latin typeface="Times New Roman" panose="02020603050405020304" pitchFamily="18" charset="0"/>
                          <a:cs typeface="Times New Roman" panose="02020603050405020304" pitchFamily="18" charset="0"/>
                        </a:rPr>
                        <a:t>public final void suspend()</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Times New Roman" panose="02020603050405020304" pitchFamily="18" charset="0"/>
                          <a:cs typeface="Times New Roman" panose="02020603050405020304" pitchFamily="18" charset="0"/>
                        </a:rPr>
                        <a:t>将当前线程挂起</a:t>
                      </a:r>
                      <a:endParaRPr lang="en-US" altLang="en-US" sz="18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文本框 10"/>
          <p:cNvSpPr txBox="1"/>
          <p:nvPr/>
        </p:nvSpPr>
        <p:spPr>
          <a:xfrm>
            <a:off x="648335" y="1518285"/>
            <a:ext cx="3048000" cy="368300"/>
          </a:xfrm>
          <a:prstGeom prst="rect">
            <a:avLst/>
          </a:prstGeom>
          <a:noFill/>
        </p:spPr>
        <p:txBody>
          <a:bodyPr wrap="square" rtlCol="0">
            <a:spAutoFit/>
          </a:bodyPr>
          <a:lstStyle/>
          <a:p>
            <a:r>
              <a:rPr lang="zh-CN" altLang="en-US"/>
              <a:t>常用方法如下：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598062"/>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0"/>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1"/>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2"/>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3"/>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grpSp>
        <p:nvGrpSpPr>
          <p:cNvPr id="7" name="组合 6"/>
          <p:cNvGrpSpPr/>
          <p:nvPr/>
        </p:nvGrpSpPr>
        <p:grpSpPr>
          <a:xfrm>
            <a:off x="6911340" y="227965"/>
            <a:ext cx="2143125" cy="521970"/>
            <a:chOff x="3716" y="3214"/>
            <a:chExt cx="8453" cy="822"/>
          </a:xfrm>
        </p:grpSpPr>
        <p:sp>
          <p:nvSpPr>
            <p:cNvPr id="8" name="文本框 7"/>
            <p:cNvSpPr txBox="1"/>
            <p:nvPr>
              <p:custDataLst>
                <p:tags r:id="rId8"/>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0" name="矩形 9"/>
            <p:cNvSpPr/>
            <p:nvPr>
              <p:custDataLst>
                <p:tags r:id="rId9"/>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descr="8"/>
          <p:cNvPicPr>
            <a:picLocks noChangeAspect="1"/>
          </p:cNvPicPr>
          <p:nvPr/>
        </p:nvPicPr>
        <p:blipFill>
          <a:blip r:embed="rId15"/>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r>
              <a:rPr lang="zh-CN" altLang="en-US" sz="2000">
                <a:solidFill>
                  <a:schemeClr val="bg1"/>
                </a:solidFill>
                <a:latin typeface="汉仪雅酷黑 65W" panose="020B0604020202020204" charset="-122"/>
                <a:ea typeface="汉仪雅酷黑 65W" panose="020B0604020202020204" charset="-122"/>
              </a:rPr>
              <a:t>本章学习目标</a:t>
            </a:r>
          </a:p>
        </p:txBody>
      </p:sp>
      <p:sp>
        <p:nvSpPr>
          <p:cNvPr id="16" name="文本框 15"/>
          <p:cNvSpPr txBox="1"/>
          <p:nvPr/>
        </p:nvSpPr>
        <p:spPr>
          <a:xfrm>
            <a:off x="1976755" y="1845310"/>
            <a:ext cx="5454650" cy="286131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了解多线程机制基本概念。</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掌握Java多线程机制的实现。</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sz="2000" dirty="0">
                <a:latin typeface="汉仪雅酷黑 65W" panose="020B0604020202020204" charset="-122"/>
                <a:ea typeface="汉仪雅酷黑 65W" panose="020B0604020202020204" charset="-122"/>
                <a:cs typeface="汉仪雅酷黑 65W" panose="020B0604020202020204" charset="-122"/>
                <a:sym typeface="+mn-ea"/>
              </a:rPr>
              <a:t>线程的竞争与同步机制</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的基本概念。</a:t>
            </a:r>
            <a:endParaRPr lang="en-US" altLang="zh-CN" sz="2000" dirty="0">
              <a:latin typeface="汉仪雅酷黑 65W" panose="020B0604020202020204" charset="-122"/>
              <a:ea typeface="汉仪雅酷黑 65W" panose="020B0604020202020204" charset="-122"/>
              <a:cs typeface="汉仪雅酷黑 65W" panose="020B0604020202020204" charset="-122"/>
              <a:sym typeface="+mn-ea"/>
            </a:endParaRP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了解Thread类。</a:t>
            </a:r>
          </a:p>
          <a:p>
            <a:pPr marL="342900" indent="-342900" fontAlgn="auto">
              <a:lnSpc>
                <a:spcPct val="150000"/>
              </a:lnSpc>
              <a:buFont typeface="Wingdings" panose="05000000000000000000" charset="0"/>
              <a:buChar char="Ø"/>
            </a:pP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了解</a:t>
            </a:r>
            <a:r>
              <a:rPr sz="2000" dirty="0">
                <a:latin typeface="汉仪雅酷黑 65W" panose="020B0604020202020204" charset="-122"/>
                <a:ea typeface="汉仪雅酷黑 65W" panose="020B0604020202020204" charset="-122"/>
                <a:cs typeface="汉仪雅酷黑 65W" panose="020B0604020202020204" charset="-122"/>
                <a:sym typeface="+mn-ea"/>
              </a:rPr>
              <a:t>线程的生命周期</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a:t>
            </a:r>
          </a:p>
          <a:p>
            <a:pPr marL="342900" indent="-342900" fontAlgn="auto">
              <a:lnSpc>
                <a:spcPct val="150000"/>
              </a:lnSpc>
              <a:buFont typeface="Wingdings" panose="05000000000000000000" charset="0"/>
              <a:buChar char="Ø"/>
            </a:pPr>
            <a:r>
              <a:rPr lang="en-US" altLang="zh-CN" sz="2000" dirty="0">
                <a:latin typeface="汉仪雅酷黑 65W" panose="020B0604020202020204" charset="-122"/>
                <a:ea typeface="汉仪雅酷黑 65W" panose="020B0604020202020204" charset="-122"/>
                <a:cs typeface="汉仪雅酷黑 65W" panose="020B0604020202020204" charset="-122"/>
                <a:sym typeface="+mn-ea"/>
              </a:rPr>
              <a:t> </a:t>
            </a:r>
            <a:r>
              <a:rPr lang="zh-CN" altLang="en-US" sz="2000" dirty="0">
                <a:latin typeface="汉仪雅酷黑 65W" panose="020B0604020202020204" charset="-122"/>
                <a:ea typeface="汉仪雅酷黑 65W" panose="020B0604020202020204" charset="-122"/>
                <a:cs typeface="汉仪雅酷黑 65W" panose="020B0604020202020204" charset="-122"/>
                <a:sym typeface="+mn-ea"/>
              </a:rPr>
              <a:t>掌握Java网络程序设计</a:t>
            </a:r>
          </a:p>
        </p:txBody>
      </p:sp>
      <p:cxnSp>
        <p:nvCxnSpPr>
          <p:cNvPr id="17" name="直接连接符 16"/>
          <p:cNvCxnSpPr/>
          <p:nvPr/>
        </p:nvCxnSpPr>
        <p:spPr>
          <a:xfrm>
            <a:off x="1976755" y="236728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3"/>
            </p:custDataLst>
          </p:nvPr>
        </p:nvCxnSpPr>
        <p:spPr>
          <a:xfrm>
            <a:off x="1981200" y="283845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4"/>
            </p:custDataLst>
          </p:nvPr>
        </p:nvCxnSpPr>
        <p:spPr>
          <a:xfrm>
            <a:off x="1981200" y="328676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5"/>
            </p:custDataLst>
          </p:nvPr>
        </p:nvCxnSpPr>
        <p:spPr>
          <a:xfrm>
            <a:off x="1981200" y="3735070"/>
            <a:ext cx="50342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6"/>
            </p:custDataLst>
          </p:nvPr>
        </p:nvCxnSpPr>
        <p:spPr>
          <a:xfrm>
            <a:off x="1981200" y="4206240"/>
            <a:ext cx="50342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descr="未标题-1"/>
          <p:cNvPicPr>
            <a:picLocks noChangeAspect="1"/>
          </p:cNvPicPr>
          <p:nvPr>
            <p:custDataLst>
              <p:tags r:id="rId7"/>
            </p:custDataLst>
          </p:nvPr>
        </p:nvPicPr>
        <p:blipFill>
          <a:blip r:embed="rId16"/>
          <a:stretch>
            <a:fillRect/>
          </a:stretch>
        </p:blipFill>
        <p:spPr>
          <a:xfrm>
            <a:off x="144145" y="104140"/>
            <a:ext cx="1975485" cy="494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3.5  线程的生命周期</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63220" y="1270000"/>
            <a:ext cx="8646160" cy="4030980"/>
          </a:xfrm>
          <a:prstGeom prst="rect">
            <a:avLst/>
          </a:prstGeom>
          <a:noFill/>
        </p:spPr>
        <p:txBody>
          <a:bodyPr wrap="square" rtlCol="0">
            <a:spAutoFit/>
          </a:bodyPr>
          <a:lstStyle/>
          <a:p>
            <a:pPr indent="0" fontAlgn="auto"/>
            <a:r>
              <a:rPr lang="zh-CN" altLang="en-US" sz="1600" dirty="0"/>
              <a:t>1.创建状态</a:t>
            </a:r>
          </a:p>
          <a:p>
            <a:pPr indent="0" fontAlgn="auto"/>
            <a:r>
              <a:rPr lang="zh-CN" altLang="en-US" sz="1600" dirty="0"/>
              <a:t>      当一个线程处于创建状态时该线程会拥有自己的内存空间。</a:t>
            </a:r>
          </a:p>
          <a:p>
            <a:pPr indent="0" fontAlgn="auto"/>
            <a:r>
              <a:rPr lang="zh-CN" altLang="en-US" sz="1600" dirty="0"/>
              <a:t>2.就绪状态</a:t>
            </a:r>
          </a:p>
          <a:p>
            <a:pPr indent="0" fontAlgn="auto"/>
            <a:r>
              <a:rPr lang="zh-CN" altLang="en-US" sz="1600" dirty="0"/>
              <a:t>     通过调用start()方法(如:myThread.start())来启动线程。此时线程处于就绪状态但尚未分配到CPU资源。因此线程会进入线程队列，等待系统为其分配CPU。当线程得到了CPU资源，会进入运行状态并自动调用run()方法。</a:t>
            </a:r>
          </a:p>
          <a:p>
            <a:pPr indent="0" fontAlgn="auto"/>
            <a:r>
              <a:rPr lang="zh-CN" altLang="en-US" sz="1600" dirty="0"/>
              <a:t>3.运行状态</a:t>
            </a:r>
          </a:p>
          <a:p>
            <a:pPr indent="0" fontAlgn="auto"/>
            <a:r>
              <a:rPr lang="zh-CN" altLang="en-US" sz="1600" dirty="0"/>
              <a:t>    线程执行run()方法中的代码。直到线程完成任务而死亡或线程一直等待某资源而被阻塞。</a:t>
            </a:r>
          </a:p>
          <a:p>
            <a:pPr indent="0" fontAlgn="auto"/>
            <a:r>
              <a:rPr lang="zh-CN" altLang="en-US" sz="1600" dirty="0"/>
              <a:t>4.阻塞状态</a:t>
            </a:r>
          </a:p>
          <a:p>
            <a:pPr indent="0" fontAlgn="auto"/>
            <a:r>
              <a:rPr lang="zh-CN" altLang="en-US" sz="1600" dirty="0"/>
              <a:t>    阻塞状态是由于某种原因从而导致系统不能执行线程的状态。此时就算处理器空闲，也不能执行该线程。只有当引起阻塞的问题被解决后，阻塞的线程才转入就绪状态并重新排队等待CPU资源。比如：等待用户输入导致的阻塞。</a:t>
            </a:r>
          </a:p>
          <a:p>
            <a:pPr indent="0" fontAlgn="auto"/>
            <a:r>
              <a:rPr lang="zh-CN" altLang="en-US" sz="1600" dirty="0"/>
              <a:t>5.死亡状态</a:t>
            </a:r>
          </a:p>
          <a:p>
            <a:pPr indent="0" fontAlgn="auto"/>
            <a:r>
              <a:rPr lang="zh-CN" altLang="en-US" sz="1600" dirty="0"/>
              <a:t>   线程死亡的原因只有两个：一个是线程正常执行完毕；另一个则是线程被强制停止。当线程处于运行状态时最好的方式是使用interrupt()方法来结束线程的运行。使用这种方法来结束进程是线程安全的。</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3.6  Java网络程序设计</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25053" y="1376680"/>
            <a:ext cx="8293893" cy="2030095"/>
          </a:xfrm>
          <a:prstGeom prst="rect">
            <a:avLst/>
          </a:prstGeom>
          <a:noFill/>
        </p:spPr>
        <p:txBody>
          <a:bodyPr wrap="square" rtlCol="0">
            <a:spAutoFit/>
          </a:bodyPr>
          <a:lstStyle/>
          <a:p>
            <a:pPr algn="just"/>
            <a:r>
              <a:rPr lang="en-US" sz="1800" kern="100" dirty="0">
                <a:effectLst/>
                <a:latin typeface="汉仪雅酷黑 65W" panose="020B0604020202020204" charset="-122"/>
                <a:ea typeface="汉仪雅酷黑 65W" panose="020B0604020202020204" charset="-122"/>
              </a:rPr>
              <a:t>    </a:t>
            </a:r>
            <a:r>
              <a:rPr sz="1800" kern="100" dirty="0">
                <a:effectLst/>
                <a:latin typeface="汉仪雅酷黑 65W" panose="020B0604020202020204" charset="-122"/>
                <a:ea typeface="汉仪雅酷黑 65W" panose="020B0604020202020204" charset="-122"/>
              </a:rPr>
              <a:t>客户端/服务器(client/server)计算模式简称为C/S计算模式或C/S模式。客户端/服务器模型把网络应用程序划分成了客户端和服务器两部分。与网络建立连接的客户端向服务器发送请求，服务器响应客户发送的请求。</a:t>
            </a:r>
          </a:p>
          <a:p>
            <a:pPr algn="just"/>
            <a:r>
              <a:rPr lang="en-US" sz="1800" kern="100" dirty="0">
                <a:effectLst/>
                <a:latin typeface="汉仪雅酷黑 65W" panose="020B0604020202020204" charset="-122"/>
                <a:ea typeface="汉仪雅酷黑 65W" panose="020B0604020202020204" charset="-122"/>
              </a:rPr>
              <a:t>    </a:t>
            </a:r>
            <a:r>
              <a:rPr sz="1800" kern="100" dirty="0">
                <a:effectLst/>
                <a:latin typeface="汉仪雅酷黑 65W" panose="020B0604020202020204" charset="-122"/>
                <a:ea typeface="汉仪雅酷黑 65W" panose="020B0604020202020204" charset="-122"/>
              </a:rPr>
              <a:t>浏览器和Web服务器通信工作模式正是一种C/S计算模式的特例，浏览器作为客户端Client，而Web服务器则作为服务器Server，浏览器与服务器采用的通信端口是80。Java Web应用正是建立在这种特殊的计算模式基础上的。</a:t>
            </a:r>
          </a:p>
          <a:p>
            <a:pPr algn="just"/>
            <a:endParaRPr sz="1800" kern="100" dirty="0">
              <a:effectLst/>
              <a:latin typeface="汉仪雅酷黑 65W" panose="020B0604020202020204" charset="-122"/>
              <a:ea typeface="汉仪雅酷黑 65W" panose="020B0604020202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64CBF-9379-C84E-BB60-A293B261177D}"/>
              </a:ext>
            </a:extLst>
          </p:cNvPr>
          <p:cNvSpPr>
            <a:spLocks noGrp="1"/>
          </p:cNvSpPr>
          <p:nvPr>
            <p:ph type="title"/>
          </p:nvPr>
        </p:nvSpPr>
        <p:spPr/>
        <p:txBody>
          <a:bodyPr/>
          <a:lstStyle/>
          <a:p>
            <a:r>
              <a:rPr kumimoji="1" lang="en-US" altLang="zh-CN" dirty="0"/>
              <a:t>Java</a:t>
            </a:r>
            <a:r>
              <a:rPr kumimoji="1" lang="zh-CN" altLang="en-US" dirty="0"/>
              <a:t>并发</a:t>
            </a:r>
            <a:r>
              <a:rPr kumimoji="1" lang="en-US" altLang="zh-CN" dirty="0"/>
              <a:t>Concurrent</a:t>
            </a:r>
            <a:r>
              <a:rPr kumimoji="1" lang="zh-CN" altLang="en-US" dirty="0"/>
              <a:t>包</a:t>
            </a:r>
          </a:p>
        </p:txBody>
      </p:sp>
      <p:sp>
        <p:nvSpPr>
          <p:cNvPr id="3" name="内容占位符 2">
            <a:extLst>
              <a:ext uri="{FF2B5EF4-FFF2-40B4-BE49-F238E27FC236}">
                <a16:creationId xmlns:a16="http://schemas.microsoft.com/office/drawing/2014/main" id="{BBB77804-B48F-4545-A9F8-CE8C29CB05DC}"/>
              </a:ext>
            </a:extLst>
          </p:cNvPr>
          <p:cNvSpPr>
            <a:spLocks noGrp="1"/>
          </p:cNvSpPr>
          <p:nvPr>
            <p:ph idx="1"/>
          </p:nvPr>
        </p:nvSpPr>
        <p:spPr/>
        <p:txBody>
          <a:bodyPr/>
          <a:lstStyle/>
          <a:p>
            <a:r>
              <a:rPr kumimoji="1" lang="zh-CN" altLang="en-US" dirty="0">
                <a:hlinkClick r:id="rId2"/>
              </a:rPr>
              <a:t>网页：</a:t>
            </a:r>
            <a:r>
              <a:rPr kumimoji="1" lang="en-US" altLang="zh-CN" dirty="0">
                <a:hlinkClick r:id="rId2"/>
              </a:rPr>
              <a:t>https://zhuanlan.zhihu.com/p/412635774</a:t>
            </a:r>
            <a:endParaRPr kumimoji="1" lang="en-US" altLang="zh-CN" dirty="0"/>
          </a:p>
          <a:p>
            <a:r>
              <a:rPr kumimoji="1" lang="en-US" altLang="zh-CN" dirty="0" err="1"/>
              <a:t>ReentrantLock</a:t>
            </a:r>
            <a:r>
              <a:rPr kumimoji="1" lang="zh-CN" altLang="en-US" dirty="0"/>
              <a:t>，</a:t>
            </a:r>
            <a:r>
              <a:rPr kumimoji="1" lang="en-US" altLang="zh-CN" dirty="0" err="1"/>
              <a:t>CountDownLatch</a:t>
            </a:r>
            <a:r>
              <a:rPr kumimoji="1" lang="zh-CN" altLang="en-US" dirty="0"/>
              <a:t>，</a:t>
            </a:r>
            <a:r>
              <a:rPr kumimoji="1" lang="en-US" altLang="zh-CN" dirty="0" err="1"/>
              <a:t>CyclicBarrier</a:t>
            </a:r>
            <a:r>
              <a:rPr kumimoji="1" lang="zh-CN" altLang="en-US" dirty="0"/>
              <a:t>，线程池 </a:t>
            </a:r>
            <a:r>
              <a:rPr kumimoji="1" lang="en-US" altLang="zh-CN"/>
              <a:t>etc.</a:t>
            </a:r>
            <a:endParaRPr kumimoji="1" lang="en-US" altLang="zh-CN" dirty="0"/>
          </a:p>
          <a:p>
            <a:r>
              <a:rPr kumimoji="1" lang="zh-CN" altLang="en-US" dirty="0"/>
              <a:t>作业：</a:t>
            </a:r>
            <a:r>
              <a:rPr kumimoji="1" lang="en-US" altLang="zh-CN" dirty="0"/>
              <a:t>JDK</a:t>
            </a:r>
            <a:r>
              <a:rPr kumimoji="1" lang="zh-CN" altLang="en-US" dirty="0"/>
              <a:t>里面的</a:t>
            </a:r>
            <a:r>
              <a:rPr kumimoji="1" lang="en-US" altLang="zh-CN" dirty="0"/>
              <a:t>Array</a:t>
            </a:r>
            <a:r>
              <a:rPr kumimoji="1" lang="zh-CN" altLang="en-US" dirty="0"/>
              <a:t>，</a:t>
            </a:r>
            <a:r>
              <a:rPr kumimoji="1" lang="en-US" altLang="zh-CN" dirty="0"/>
              <a:t>HashMap</a:t>
            </a:r>
            <a:r>
              <a:rPr kumimoji="1" lang="zh-CN" altLang="en-US" dirty="0"/>
              <a:t>等是否是线程安全的？如果不是，该怎么做保证线程安全？</a:t>
            </a:r>
            <a:endParaRPr kumimoji="1" lang="en-US" altLang="zh-CN" dirty="0"/>
          </a:p>
          <a:p>
            <a:endParaRPr kumimoji="1" lang="zh-CN" altLang="en-US" dirty="0"/>
          </a:p>
        </p:txBody>
      </p:sp>
    </p:spTree>
    <p:extLst>
      <p:ext uri="{BB962C8B-B14F-4D97-AF65-F5344CB8AC3E}">
        <p14:creationId xmlns:p14="http://schemas.microsoft.com/office/powerpoint/2010/main" val="2320701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0778" y="1591925"/>
            <a:ext cx="8293893" cy="1753235"/>
          </a:xfrm>
          <a:prstGeom prst="rect">
            <a:avLst/>
          </a:prstGeom>
          <a:noFill/>
        </p:spPr>
        <p:txBody>
          <a:bodyPr wrap="square" rtlCol="0">
            <a:spAutoFit/>
          </a:bodyPr>
          <a:lstStyle/>
          <a:p>
            <a:pPr marR="15875" indent="287020" algn="just">
              <a:tabLst>
                <a:tab pos="-1714500" algn="l"/>
              </a:tabLst>
            </a:pPr>
            <a:r>
              <a:rPr altLang="zh-CN" sz="1800" dirty="0">
                <a:effectLst/>
                <a:latin typeface="汉仪雅酷黑 65W" panose="020B0604020202020204" charset="-122"/>
                <a:ea typeface="汉仪雅酷黑 65W" panose="020B0604020202020204" charset="-122"/>
              </a:rPr>
              <a:t>计算机网络通过通信信路将遍布在各个地域的计算机设备连接起来。为了保证网络上的计算机之间进行正常的通信，所有的计算机必须遵循一定的规则。遵循的规则就是计算机之间的信息交换方式、秩序以及具体的技术参数所做出的规定。这就是我们在前面介绍过的计算机网络通信协议</a:t>
            </a:r>
            <a:r>
              <a:rPr lang="zh-CN" sz="1800" dirty="0">
                <a:effectLst/>
                <a:latin typeface="汉仪雅酷黑 65W" panose="020B0604020202020204" charset="-122"/>
                <a:ea typeface="汉仪雅酷黑 65W" panose="020B0604020202020204" charset="-122"/>
              </a:rPr>
              <a:t>。</a:t>
            </a:r>
          </a:p>
          <a:p>
            <a:pPr marR="15875" indent="287020" algn="just">
              <a:tabLst>
                <a:tab pos="-1714500" algn="l"/>
              </a:tabLst>
            </a:pPr>
            <a:r>
              <a:rPr lang="zh-CN" sz="1800" dirty="0">
                <a:effectLst/>
                <a:latin typeface="汉仪雅酷黑 65W" panose="020B0604020202020204" charset="-122"/>
                <a:ea typeface="汉仪雅酷黑 65W" panose="020B0604020202020204" charset="-122"/>
              </a:rPr>
              <a:t>Internet的通信协议是TCP/IP协议。它表示的是一个协议集合，称为TCP/IP协议簇。TCP/IP协议簇由一系列相互补充、相互协作的协议组成。如图所示</a:t>
            </a: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3.6.1  Java网络程序设计概述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dirty="0">
                <a:solidFill>
                  <a:schemeClr val="tx1"/>
                </a:solidFill>
                <a:latin typeface="汉仪雅酷黑 65W" panose="020B0604020202020204" charset="-122"/>
                <a:ea typeface="汉仪雅酷黑 65W" panose="020B0604020202020204" charset="-122"/>
                <a:cs typeface="汉仪雅酷黑 65W" panose="020B0604020202020204" charset="-122"/>
                <a:sym typeface="+mn-ea"/>
              </a:rPr>
              <a:t>3.6.1  Java网络程序设计概述</a:t>
            </a:r>
            <a:endParaRPr sz="2000" b="1" dirty="0">
              <a:solidFill>
                <a:schemeClr val="tx1"/>
              </a:solidFill>
              <a:latin typeface="汉仪雅酷黑 65W" panose="020B0604020202020204" charset="-122"/>
              <a:ea typeface="汉仪雅酷黑 65W" panose="020B0604020202020204" charset="-122"/>
              <a:cs typeface="汉仪雅酷黑 65W" panose="020B0604020202020204" charset="-122"/>
              <a:sym typeface="+mn-ea"/>
            </a:endParaRPr>
          </a:p>
        </p:txBody>
      </p:sp>
      <p:pic>
        <p:nvPicPr>
          <p:cNvPr id="3" name="图片 2" descr="未标题-1"/>
          <p:cNvPicPr>
            <a:picLocks noChangeAspect="1"/>
          </p:cNvPicPr>
          <p:nvPr>
            <p:custDataLst>
              <p:tags r:id="rId2"/>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 name="对象 -2147482621"/>
          <p:cNvGraphicFramePr/>
          <p:nvPr>
            <p:custDataLst>
              <p:tags r:id="rId3"/>
            </p:custDataLst>
          </p:nvPr>
        </p:nvGraphicFramePr>
        <p:xfrm>
          <a:off x="1497965" y="1071880"/>
          <a:ext cx="6165215" cy="4416425"/>
        </p:xfrm>
        <a:graphic>
          <a:graphicData uri="http://schemas.openxmlformats.org/presentationml/2006/ole">
            <mc:AlternateContent xmlns:mc="http://schemas.openxmlformats.org/markup-compatibility/2006">
              <mc:Choice xmlns:v="urn:schemas-microsoft-com:vml" Requires="v">
                <p:oleObj spid="_x0000_s3101" r:id="rId10" imgW="7988300" imgH="6642100" progId="Visio.Drawing.15">
                  <p:embed/>
                </p:oleObj>
              </mc:Choice>
              <mc:Fallback>
                <p:oleObj r:id="rId10" imgW="7988300" imgH="6642100" progId="Visio.Drawing.15">
                  <p:embed/>
                  <p:pic>
                    <p:nvPicPr>
                      <p:cNvPr id="0" name="图片 3075"/>
                      <p:cNvPicPr/>
                      <p:nvPr/>
                    </p:nvPicPr>
                    <p:blipFill>
                      <a:blip r:embed="rId11"/>
                      <a:stretch>
                        <a:fillRect/>
                      </a:stretch>
                    </p:blipFill>
                    <p:spPr>
                      <a:xfrm>
                        <a:off x="1497965" y="1071880"/>
                        <a:ext cx="6165215" cy="4416425"/>
                      </a:xfrm>
                      <a:prstGeom prst="rect">
                        <a:avLst/>
                      </a:prstGeom>
                      <a:noFill/>
                      <a:ln w="38100">
                        <a:noFill/>
                        <a:miter/>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00923" y="1669177"/>
            <a:ext cx="8293893" cy="3138170"/>
          </a:xfrm>
          <a:prstGeom prst="rect">
            <a:avLst/>
          </a:prstGeom>
          <a:noFill/>
        </p:spPr>
        <p:txBody>
          <a:bodyPr wrap="square" rtlCol="0">
            <a:spAutoFit/>
          </a:bodyPr>
          <a:lstStyle/>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TCP协议是一种面向连接的保证可靠传输的协议。通过TCP协议进行传输，得到的是一个顺序的无差错的数据流。发送方和接收方在两个套接字socket之间建立连接。当一个socket等待建立连接时，另一个socket可以要求进行连接，一旦这两个socket连接起来，它们就可以进行双向数据传输，双方都可以进行数据的发送或接收操作。TCP协议在网络通信上有极强的生命力，例如远程连接协议Telnet和文件传输协议FTP都要求不定长度的数据能够被可靠地传输。</a:t>
            </a: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UDP协议是一种无连接的协议，每个传送的数据报都是一个独立的信息，包括完整的源地址或目的地址。UDP协议在网络上以任何可能的路径传输到目的地。因此基于UDP协议传输数据能否到达目的地，到达目的地的时间以及数据的正确性都是不能被保证的。</a:t>
            </a: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sym typeface="+mn-ea"/>
              </a:rPr>
              <a:t>3.6.1  Java网络程序设计概述</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00923" y="1607582"/>
            <a:ext cx="8293893" cy="1476375"/>
          </a:xfrm>
          <a:prstGeom prst="rect">
            <a:avLst/>
          </a:prstGeom>
          <a:noFill/>
        </p:spPr>
        <p:txBody>
          <a:bodyPr wrap="square" rtlCol="0">
            <a:spAutoFit/>
          </a:bodyPr>
          <a:lstStyle/>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网络程序设计的目的就是直接或间接地通过封装好的网络协议与其他计算机进行通信，也就是在TCP/IP协议基础上实现应用层的功能。</a:t>
            </a: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sz="1800" kern="100" dirty="0">
                <a:effectLst/>
                <a:latin typeface="汉仪雅酷黑 65W" panose="020B0604020202020204" charset="-122"/>
                <a:ea typeface="汉仪雅酷黑 65W" panose="020B0604020202020204" charset="-122"/>
              </a:rPr>
              <a:t>网络编程中有两个主要的问题需要解决，一个是如何准确地定位网络上一台主机，另一个就是找到目标主机后如何建立合理可靠的数据传输。</a:t>
            </a: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sym typeface="+mn-ea"/>
              </a:rPr>
              <a:t>3.6.1  Java网络程序设计概述</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00923" y="1607582"/>
            <a:ext cx="8293893" cy="3692525"/>
          </a:xfrm>
          <a:prstGeom prst="rect">
            <a:avLst/>
          </a:prstGeom>
          <a:noFill/>
        </p:spPr>
        <p:txBody>
          <a:bodyPr wrap="square" rtlCol="0">
            <a:spAutoFit/>
          </a:bodyPr>
          <a:lstStyle/>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Java网络编程使用包java.net中封装的类就能编写网络通信程序，这些类提供了独立于系统平台的通信机制。目前较为流行的网络编程模型是客户端/服务器结构，简称为C/S计算模型。这种计算模型呈现下列特征：</a:t>
            </a: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1.客户是指连接到一个服务器并请求服务的程序。</a:t>
            </a:r>
            <a:endParaRPr lang="en-US" altLang="zh-CN"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2.客户程序在需要服务时向服务器发送请求。</a:t>
            </a:r>
            <a:endParaRPr lang="en-US" altLang="zh-CN"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3.服务器是运行在一台主机上并在某个端口进行监听，等待其他程序连接的程序。</a:t>
            </a:r>
            <a:endParaRPr lang="en-US" altLang="zh-CN" kern="100" dirty="0">
              <a:effectLst/>
              <a:latin typeface="汉仪雅酷黑 65W" panose="020B0604020202020204" charset="-122"/>
              <a:ea typeface="汉仪雅酷黑 65W" panose="020B0604020202020204" charset="-122"/>
            </a:endParaRP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4.服务器一般作为守护进程始终运行，监听网络端口。一旦有客户程序发送请求，就会启动一个服务进程来响应客户程序的请求。与此同时，服务器会继续监听服务器端口，使后来的客户也能及时得到服务。</a:t>
            </a: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5.服务器通常通过并发机制为多于一个的客户连接程序提供服务。因此服务器编程要求具有多线程机制。</a:t>
            </a:r>
            <a:endParaRPr lang="en-US" altLang="zh-CN" kern="100" dirty="0">
              <a:effectLst/>
              <a:latin typeface="汉仪雅酷黑 65W" panose="020B0604020202020204" charset="-122"/>
              <a:ea typeface="汉仪雅酷黑 65W" panose="020B0604020202020204" charset="-122"/>
            </a:endParaRPr>
          </a:p>
          <a:p>
            <a:pPr marR="15875" indent="266700" algn="just">
              <a:tabLst>
                <a:tab pos="-1714500" algn="l"/>
              </a:tabLst>
            </a:pPr>
            <a:endParaRPr lang="en-US" altLang="zh-CN" sz="1800" kern="100" dirty="0">
              <a:effectLst/>
              <a:latin typeface="汉仪雅酷黑 65W" panose="020B0604020202020204" charset="-122"/>
              <a:ea typeface="汉仪雅酷黑 65W" panose="020B0604020202020204" charset="-122"/>
            </a:endParaRP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sym typeface="+mn-ea"/>
              </a:rPr>
              <a:t>3.6.1  Java网络程序设计概述</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00923" y="1607582"/>
            <a:ext cx="8293893" cy="2306955"/>
          </a:xfrm>
          <a:prstGeom prst="rect">
            <a:avLst/>
          </a:prstGeom>
          <a:noFill/>
        </p:spPr>
        <p:txBody>
          <a:bodyPr wrap="square" rtlCol="0">
            <a:spAutoFit/>
          </a:bodyPr>
          <a:lstStyle/>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与其他语言的网络编程相比，Java网络编程更易于理解且更容易。用Java编写C/S程序呈现下列特征</a:t>
            </a:r>
            <a:r>
              <a:rPr lang="zh-CN" altLang="en-US" kern="100" dirty="0">
                <a:effectLst/>
                <a:latin typeface="汉仪雅酷黑 65W" panose="020B0604020202020204" charset="-122"/>
                <a:ea typeface="汉仪雅酷黑 65W" panose="020B0604020202020204" charset="-122"/>
                <a:sym typeface="+mn-ea"/>
              </a:rPr>
              <a:t>：</a:t>
            </a:r>
            <a:endParaRPr lang="en-US" altLang="zh-CN" kern="100" dirty="0">
              <a:effectLst/>
              <a:latin typeface="汉仪雅酷黑 65W" panose="020B0604020202020204" charset="-122"/>
              <a:ea typeface="汉仪雅酷黑 65W" panose="020B0604020202020204" charset="-122"/>
              <a:sym typeface="+mn-ea"/>
            </a:endParaRP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1.为了使用Java语言进行C/S编程， 一个客户程序首先要和一个服务程序建立连接。</a:t>
            </a: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2.建立的连接的两端绑定一个套接字socket，两端程序会通过套接字进行通信。客户端程序和服务器端程序通过读写套接字完成通信。</a:t>
            </a:r>
          </a:p>
          <a:p>
            <a:pPr marR="15875" indent="266700" algn="just">
              <a:tabLst>
                <a:tab pos="-1714500" algn="l"/>
              </a:tabLst>
            </a:pPr>
            <a:r>
              <a:rPr lang="en-US" altLang="zh-CN" kern="100" dirty="0">
                <a:effectLst/>
                <a:latin typeface="汉仪雅酷黑 65W" panose="020B0604020202020204" charset="-122"/>
                <a:ea typeface="汉仪雅酷黑 65W" panose="020B0604020202020204" charset="-122"/>
                <a:sym typeface="+mn-ea"/>
              </a:rPr>
              <a:t>3.一台服务器可以同时提供基于TCP协议或UDP协议的多个不同服务，用于传输数据。</a:t>
            </a: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sym typeface="+mn-ea"/>
              </a:rPr>
              <a:t>3.6.1  Java网络程序设计概述</a:t>
            </a:r>
            <a:endParaRPr lang="zh-CN" altLang="en-US" dirty="0">
              <a:latin typeface="汉仪雅酷黑 65W" panose="020B0604020202020204" charset="-122"/>
              <a:ea typeface="汉仪雅酷黑 65W" panose="020B0604020202020204" charset="-122"/>
              <a:cs typeface="汉仪雅酷黑 65W" panose="020B0604020202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25053" y="1705719"/>
            <a:ext cx="8293893" cy="2861310"/>
          </a:xfrm>
          <a:prstGeom prst="rect">
            <a:avLst/>
          </a:prstGeom>
          <a:noFill/>
        </p:spPr>
        <p:txBody>
          <a:bodyPr wrap="square" rtlCol="0">
            <a:spAutoFit/>
          </a:bodyPr>
          <a:lstStyle/>
          <a:p>
            <a:pPr marR="15875" indent="266700" algn="just">
              <a:tabLst>
                <a:tab pos="-1714500" algn="l"/>
              </a:tabLst>
            </a:pPr>
            <a:r>
              <a:rPr altLang="zh-CN" sz="1800" kern="100" dirty="0">
                <a:effectLst/>
                <a:latin typeface="汉仪雅酷黑 65W" panose="020B0604020202020204" charset="-122"/>
                <a:ea typeface="汉仪雅酷黑 65W" panose="020B0604020202020204" charset="-122"/>
              </a:rPr>
              <a:t>Java.net包提供基本以及高级的网络功能。在Java.net包中封装了大量用于访问网络资源的类。在Java.net包中，针对基于UDP协议的通信应用，提供了下列类来进行网络编程：使用DatagramPacket类、 DatagramSocket类以及MulticastSocket类完成基于UDP协议的通信应用</a:t>
            </a:r>
            <a:r>
              <a:rPr lang="zh-CN" sz="1800" kern="100" dirty="0">
                <a:effectLst/>
                <a:latin typeface="汉仪雅酷黑 65W" panose="020B0604020202020204" charset="-122"/>
                <a:ea typeface="汉仪雅酷黑 65W" panose="020B0604020202020204" charset="-122"/>
              </a:rPr>
              <a:t>。</a:t>
            </a:r>
          </a:p>
          <a:p>
            <a:pPr marR="15875" indent="266700" algn="just">
              <a:tabLst>
                <a:tab pos="-1714500" algn="l"/>
              </a:tabLst>
            </a:pPr>
            <a:r>
              <a:rPr lang="zh-CN" sz="1800" kern="100" dirty="0">
                <a:effectLst/>
                <a:latin typeface="汉仪雅酷黑 65W" panose="020B0604020202020204" charset="-122"/>
                <a:ea typeface="汉仪雅酷黑 65W" panose="020B0604020202020204" charset="-122"/>
              </a:rPr>
              <a:t>在Java.net包中，对于基于TCP协议的通信应用，提供了下列类来进行网络编程：第一种方法通过使用URL类来进行通信。URL类是Java网络编程中最高级的类。通过URL类， Java程序可以直接发送或读取网络上的数据。第二种方法则使用Socket类与ServerSocket类完成基于TCP协议的通信应用。</a:t>
            </a:r>
          </a:p>
          <a:p>
            <a:pPr marR="15875" indent="266700" algn="just">
              <a:tabLst>
                <a:tab pos="-1714500" algn="l"/>
              </a:tabLst>
            </a:pPr>
            <a:r>
              <a:rPr lang="zh-CN" sz="1800" kern="100" dirty="0">
                <a:effectLst/>
                <a:latin typeface="汉仪雅酷黑 65W" panose="020B0604020202020204" charset="-122"/>
                <a:ea typeface="汉仪雅酷黑 65W" panose="020B0604020202020204" charset="-122"/>
              </a:rPr>
              <a:t>一个服务器可以同时提供多个不同服务。不管服务器提供的服务是基于TCP协议需要建立可信连接或基于UDP协议无需建立连接。示意图如图所示。</a:t>
            </a:r>
          </a:p>
        </p:txBody>
      </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3.6.2  Java.net 包</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pic>
        <p:nvPicPr>
          <p:cNvPr id="7" name="图片 6" descr="7"/>
          <p:cNvPicPr>
            <a:picLocks noChangeAspect="1"/>
          </p:cNvPicPr>
          <p:nvPr/>
        </p:nvPicPr>
        <p:blipFill>
          <a:blip r:embed="rId7"/>
          <a:stretch>
            <a:fillRect/>
          </a:stretch>
        </p:blipFill>
        <p:spPr>
          <a:xfrm rot="16200000">
            <a:off x="-434975" y="2381250"/>
            <a:ext cx="1593850" cy="732790"/>
          </a:xfrm>
          <a:prstGeom prst="rect">
            <a:avLst/>
          </a:prstGeom>
        </p:spPr>
      </p:pic>
      <p:sp>
        <p:nvSpPr>
          <p:cNvPr id="8" name="文本框 7" descr="7b0a20202020227461726765744d6f64756c65223a202270726f636573734f6e6c696e65466f6e7473220a7d0a"/>
          <p:cNvSpPr txBox="1"/>
          <p:nvPr/>
        </p:nvSpPr>
        <p:spPr>
          <a:xfrm>
            <a:off x="904875" y="1527810"/>
            <a:ext cx="1845945" cy="2799715"/>
          </a:xfrm>
          <a:prstGeom prst="rect">
            <a:avLst/>
          </a:prstGeom>
          <a:noFill/>
        </p:spPr>
        <p:txBody>
          <a:bodyPr wrap="square" rtlCol="0">
            <a:spAutoFit/>
          </a:bodyPr>
          <a:lstStyle/>
          <a:p>
            <a:r>
              <a:rPr lang="zh-CN" altLang="en-US" sz="8800">
                <a:ln w="28575">
                  <a:solidFill>
                    <a:srgbClr val="3077B5"/>
                  </a:solidFill>
                </a:ln>
                <a:solidFill>
                  <a:schemeClr val="bg1"/>
                </a:solidFill>
                <a:latin typeface="汉仪力量黑简" panose="00020600040101010101" charset="-122"/>
                <a:ea typeface="汉仪力量黑简" panose="00020600040101010101" charset="-122"/>
                <a:sym typeface="汉仪力量黑简" panose="00020600040101010101" charset="-122"/>
              </a:rPr>
              <a:t>目录</a:t>
            </a:r>
          </a:p>
        </p:txBody>
      </p:sp>
      <p:sp>
        <p:nvSpPr>
          <p:cNvPr id="9" name="文本框 8"/>
          <p:cNvSpPr txBox="1"/>
          <p:nvPr/>
        </p:nvSpPr>
        <p:spPr>
          <a:xfrm>
            <a:off x="2630170" y="1113790"/>
            <a:ext cx="5648960" cy="4523105"/>
          </a:xfrm>
          <a:prstGeom prst="rect">
            <a:avLst/>
          </a:prstGeom>
          <a:noFill/>
        </p:spPr>
        <p:txBody>
          <a:bodyPr wrap="square" rtlCol="0">
            <a:spAutoFit/>
          </a:bodyPr>
          <a:lstStyle/>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3</a:t>
            </a:r>
            <a:r>
              <a:rPr lang="zh-CN" altLang="en-US" sz="2400" dirty="0">
                <a:latin typeface="汉仪雅酷黑 65W" panose="020B0604020202020204" charset="-122"/>
                <a:ea typeface="汉仪雅酷黑 65W" panose="020B0604020202020204" charset="-122"/>
                <a:cs typeface="汉仪雅酷黑 65W" panose="020B0604020202020204" charset="-122"/>
              </a:rPr>
              <a:t>.1 多线程机制的解释</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3</a:t>
            </a:r>
            <a:r>
              <a:rPr lang="zh-CN" altLang="en-US" sz="2400" dirty="0">
                <a:latin typeface="汉仪雅酷黑 65W" panose="020B0604020202020204" charset="-122"/>
                <a:ea typeface="汉仪雅酷黑 65W" panose="020B0604020202020204" charset="-122"/>
                <a:cs typeface="汉仪雅酷黑 65W" panose="020B0604020202020204" charset="-122"/>
              </a:rPr>
              <a:t>.2 </a:t>
            </a:r>
            <a:r>
              <a:rPr sz="2400" dirty="0">
                <a:latin typeface="汉仪雅酷黑 65W" panose="020B0604020202020204" charset="-122"/>
                <a:ea typeface="汉仪雅酷黑 65W" panose="020B0604020202020204" charset="-122"/>
                <a:cs typeface="汉仪雅酷黑 65W" panose="020B0604020202020204" charset="-122"/>
              </a:rPr>
              <a:t>Java多线程机制的实现</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3</a:t>
            </a:r>
            <a:r>
              <a:rPr lang="zh-CN" altLang="en-US" sz="2400" dirty="0">
                <a:latin typeface="汉仪雅酷黑 65W" panose="020B0604020202020204" charset="-122"/>
                <a:ea typeface="汉仪雅酷黑 65W" panose="020B0604020202020204" charset="-122"/>
                <a:cs typeface="汉仪雅酷黑 65W" panose="020B0604020202020204" charset="-122"/>
              </a:rPr>
              <a:t>.3 </a:t>
            </a:r>
            <a:r>
              <a:rPr sz="2400" dirty="0">
                <a:latin typeface="汉仪雅酷黑 65W" panose="020B0604020202020204" charset="-122"/>
                <a:ea typeface="汉仪雅酷黑 65W" panose="020B0604020202020204" charset="-122"/>
                <a:cs typeface="汉仪雅酷黑 65W" panose="020B0604020202020204" charset="-122"/>
              </a:rPr>
              <a:t>线程的竞争与同步机制</a:t>
            </a:r>
          </a:p>
          <a:p>
            <a:pPr marL="285750" indent="-285750" fontAlgn="auto">
              <a:lnSpc>
                <a:spcPct val="150000"/>
              </a:lnSpc>
              <a:buFont typeface="Wingdings" panose="05000000000000000000" charset="0"/>
              <a:buChar char="n"/>
            </a:pPr>
            <a:r>
              <a:rPr lang="en-US" altLang="zh-CN" sz="2400" dirty="0">
                <a:latin typeface="汉仪雅酷黑 65W" panose="020B0604020202020204" charset="-122"/>
                <a:ea typeface="汉仪雅酷黑 65W" panose="020B0604020202020204" charset="-122"/>
                <a:cs typeface="汉仪雅酷黑 65W" panose="020B0604020202020204" charset="-122"/>
              </a:rPr>
              <a:t>3</a:t>
            </a:r>
            <a:r>
              <a:rPr lang="zh-CN" altLang="en-US" sz="2400" dirty="0">
                <a:latin typeface="汉仪雅酷黑 65W" panose="020B0604020202020204" charset="-122"/>
                <a:ea typeface="汉仪雅酷黑 65W" panose="020B0604020202020204" charset="-122"/>
                <a:cs typeface="汉仪雅酷黑 65W" panose="020B0604020202020204" charset="-122"/>
              </a:rPr>
              <a:t>.4 </a:t>
            </a:r>
            <a:r>
              <a:rPr sz="2400" dirty="0">
                <a:latin typeface="汉仪雅酷黑 65W" panose="020B0604020202020204" charset="-122"/>
                <a:ea typeface="汉仪雅酷黑 65W" panose="020B0604020202020204" charset="-122"/>
                <a:cs typeface="汉仪雅酷黑 65W" panose="020B0604020202020204" charset="-122"/>
              </a:rPr>
              <a:t>Thread类简介</a:t>
            </a:r>
          </a:p>
          <a:p>
            <a:pPr marL="285750" indent="-285750" fontAlgn="auto">
              <a:lnSpc>
                <a:spcPct val="150000"/>
              </a:lnSpc>
              <a:buFont typeface="Wingdings" panose="05000000000000000000" charset="0"/>
              <a:buChar char="n"/>
            </a:pPr>
            <a:r>
              <a:rPr sz="2400" dirty="0">
                <a:latin typeface="汉仪雅酷黑 65W" panose="020B0604020202020204" charset="-122"/>
                <a:ea typeface="汉仪雅酷黑 65W" panose="020B0604020202020204" charset="-122"/>
                <a:cs typeface="汉仪雅酷黑 65W" panose="020B0604020202020204" charset="-122"/>
              </a:rPr>
              <a:t>3.5 线程的生命周期</a:t>
            </a:r>
          </a:p>
          <a:p>
            <a:pPr marL="285750" indent="-285750" fontAlgn="auto">
              <a:lnSpc>
                <a:spcPct val="150000"/>
              </a:lnSpc>
              <a:buFont typeface="Wingdings" panose="05000000000000000000" charset="0"/>
              <a:buChar char="n"/>
            </a:pPr>
            <a:r>
              <a:rPr sz="2400" dirty="0">
                <a:latin typeface="汉仪雅酷黑 65W" panose="020B0604020202020204" charset="-122"/>
                <a:ea typeface="汉仪雅酷黑 65W" panose="020B0604020202020204" charset="-122"/>
                <a:cs typeface="汉仪雅酷黑 65W" panose="020B0604020202020204" charset="-122"/>
              </a:rPr>
              <a:t>3.6 Java网络程序设计</a:t>
            </a:r>
          </a:p>
          <a:p>
            <a:pPr marL="285750" indent="-285750" fontAlgn="auto">
              <a:lnSpc>
                <a:spcPct val="150000"/>
              </a:lnSpc>
              <a:buFont typeface="Wingdings" panose="05000000000000000000" charset="0"/>
              <a:buChar char="n"/>
            </a:pPr>
            <a:endParaRPr lang="zh-CN" altLang="en-US" sz="2400" dirty="0">
              <a:latin typeface="汉仪雅酷黑 65W" panose="020B0604020202020204" charset="-122"/>
              <a:ea typeface="汉仪雅酷黑 65W" panose="020B0604020202020204" charset="-122"/>
              <a:cs typeface="汉仪雅酷黑 65W" panose="020B0604020202020204" charset="-122"/>
            </a:endParaRPr>
          </a:p>
          <a:p>
            <a:pPr marL="285750" indent="-285750" fontAlgn="auto">
              <a:lnSpc>
                <a:spcPct val="150000"/>
              </a:lnSpc>
              <a:buFont typeface="Wingdings" panose="05000000000000000000" charset="0"/>
              <a:buChar char="n"/>
            </a:pPr>
            <a:endParaRPr lang="zh-CN" altLang="en-US" sz="2400" dirty="0">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11" name="组合 10"/>
          <p:cNvGrpSpPr/>
          <p:nvPr/>
        </p:nvGrpSpPr>
        <p:grpSpPr>
          <a:xfrm>
            <a:off x="6911340" y="227965"/>
            <a:ext cx="2143125" cy="521970"/>
            <a:chOff x="3716" y="3214"/>
            <a:chExt cx="8453" cy="822"/>
          </a:xfrm>
        </p:grpSpPr>
        <p:sp>
          <p:nvSpPr>
            <p:cNvPr id="12" name="文本框 11"/>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3" name="矩形 12"/>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19" y="1164590"/>
            <a:ext cx="4027806"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3.6.2  Java.net 包</a:t>
            </a:r>
          </a:p>
        </p:txBody>
      </p:sp>
      <p:graphicFrame>
        <p:nvGraphicFramePr>
          <p:cNvPr id="7" name="对象 -2147482623"/>
          <p:cNvGraphicFramePr/>
          <p:nvPr>
            <p:custDataLst>
              <p:tags r:id="rId3"/>
            </p:custDataLst>
          </p:nvPr>
        </p:nvGraphicFramePr>
        <p:xfrm>
          <a:off x="553720" y="1604010"/>
          <a:ext cx="8225155" cy="3791585"/>
        </p:xfrm>
        <a:graphic>
          <a:graphicData uri="http://schemas.openxmlformats.org/presentationml/2006/ole">
            <mc:AlternateContent xmlns:mc="http://schemas.openxmlformats.org/markup-compatibility/2006">
              <mc:Choice xmlns:v="urn:schemas-microsoft-com:vml" Requires="v">
                <p:oleObj spid="_x0000_s4122" r:id="rId10" imgW="8343900" imgH="5105400" progId="Visio.Drawing.15">
                  <p:embed/>
                </p:oleObj>
              </mc:Choice>
              <mc:Fallback>
                <p:oleObj r:id="rId10" imgW="8343900" imgH="5105400" progId="Visio.Drawing.15">
                  <p:embed/>
                  <p:pic>
                    <p:nvPicPr>
                      <p:cNvPr id="0" name="图片 3075"/>
                      <p:cNvPicPr/>
                      <p:nvPr/>
                    </p:nvPicPr>
                    <p:blipFill>
                      <a:blip r:embed="rId11"/>
                      <a:stretch>
                        <a:fillRect/>
                      </a:stretch>
                    </p:blipFill>
                    <p:spPr>
                      <a:xfrm>
                        <a:off x="553720" y="1604010"/>
                        <a:ext cx="8225155" cy="3791585"/>
                      </a:xfrm>
                      <a:prstGeom prst="rect">
                        <a:avLst/>
                      </a:prstGeom>
                      <a:noFill/>
                      <a:ln w="38100">
                        <a:noFill/>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10778" y="1645305"/>
            <a:ext cx="8293893" cy="1198880"/>
          </a:xfrm>
          <a:prstGeom prst="rect">
            <a:avLst/>
          </a:prstGeom>
          <a:noFill/>
        </p:spPr>
        <p:txBody>
          <a:bodyPr wrap="square" rtlCol="0">
            <a:spAutoFit/>
          </a:bodyPr>
          <a:lstStyle/>
          <a:p>
            <a:pPr marR="15875" indent="228600" algn="just">
              <a:tabLst>
                <a:tab pos="-1714500" algn="l"/>
              </a:tabLst>
            </a:pPr>
            <a:r>
              <a:rPr sz="1800" kern="100" dirty="0">
                <a:effectLst/>
                <a:latin typeface="汉仪雅酷黑 65W" panose="020B0604020202020204" charset="-122"/>
                <a:ea typeface="汉仪雅酷黑 65W" panose="020B0604020202020204" charset="-122"/>
              </a:rPr>
              <a:t>URL类表示了一个标准的资源标识，它是Web上关于资源地址的标准格式。一个URL中标注了在互联网中该如何获取需要的资源，一旦产生了一个URL对象，就可以利用URL类中的方法来得到存放在该路径上的资源。URL对象有以下四种创建方法，如下表所示。</a:t>
            </a:r>
          </a:p>
        </p:txBody>
      </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graphicFrame>
        <p:nvGraphicFramePr>
          <p:cNvPr id="7" name="表格 6"/>
          <p:cNvGraphicFramePr/>
          <p:nvPr>
            <p:custDataLst>
              <p:tags r:id="rId2"/>
            </p:custDataLst>
          </p:nvPr>
        </p:nvGraphicFramePr>
        <p:xfrm>
          <a:off x="852805" y="1645285"/>
          <a:ext cx="7646035" cy="2752090"/>
        </p:xfrm>
        <a:graphic>
          <a:graphicData uri="http://schemas.openxmlformats.org/drawingml/2006/table">
            <a:tbl>
              <a:tblPr/>
              <a:tblGrid>
                <a:gridCol w="3485515">
                  <a:extLst>
                    <a:ext uri="{9D8B030D-6E8A-4147-A177-3AD203B41FA5}">
                      <a16:colId xmlns:a16="http://schemas.microsoft.com/office/drawing/2014/main" val="20000"/>
                    </a:ext>
                  </a:extLst>
                </a:gridCol>
                <a:gridCol w="4160520">
                  <a:extLst>
                    <a:ext uri="{9D8B030D-6E8A-4147-A177-3AD203B41FA5}">
                      <a16:colId xmlns:a16="http://schemas.microsoft.com/office/drawing/2014/main" val="20001"/>
                    </a:ext>
                  </a:extLst>
                </a:gridCol>
              </a:tblGrid>
              <a:tr h="252095">
                <a:tc>
                  <a:txBody>
                    <a:bodyPr/>
                    <a:lstStyle/>
                    <a:p>
                      <a:pPr indent="0" algn="ctr">
                        <a:buNone/>
                      </a:pPr>
                      <a:r>
                        <a:rPr lang="en-US" sz="1400" b="1">
                          <a:latin typeface="Times New Roman" panose="02020603050405020304" pitchFamily="18" charset="0"/>
                          <a:cs typeface="Times New Roman" panose="02020603050405020304" pitchFamily="18" charset="0"/>
                        </a:rPr>
                        <a:t>创建方法</a:t>
                      </a:r>
                      <a:endParaRPr lang="en-US" alt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宋体" panose="02010600030101010101" pitchFamily="2" charset="-122"/>
                          <a:ea typeface="宋体" panose="02010600030101010101" pitchFamily="2" charset="-122"/>
                          <a:cs typeface="宋体" panose="02010600030101010101" pitchFamily="2" charset="-122"/>
                        </a:rPr>
                        <a:t>作用</a:t>
                      </a:r>
                      <a:endParaRPr lang="en-US" altLang="en-US" sz="14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8190">
                <a:tc>
                  <a:txBody>
                    <a:bodyPr/>
                    <a:lstStyle/>
                    <a:p>
                      <a:pPr indent="0">
                        <a:buNone/>
                      </a:pPr>
                      <a:r>
                        <a:rPr lang="en-US" sz="1400" b="0">
                          <a:latin typeface="Times New Roman" panose="02020603050405020304" pitchFamily="18" charset="0"/>
                          <a:cs typeface="Times New Roman" panose="02020603050405020304" pitchFamily="18" charset="0"/>
                        </a:rPr>
                        <a:t>public URL(String protocol,String host,int port,String file) throws MalformedURLException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sz="1600" b="0" dirty="0">
                          <a:latin typeface="汉仪雅酷黑 65W" panose="020B0604020202020204" charset="-122"/>
                          <a:ea typeface="汉仪雅酷黑 65W" panose="020B0604020202020204" charset="-122"/>
                          <a:cs typeface="汉仪雅酷黑 65W" panose="020B0604020202020204" charset="-122"/>
                        </a:rPr>
                        <a:t>指定传输基于的协议名称、主机名称、端口号以及传输的文件名称创建URL对象并抛出MalformedURLException</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460">
                <a:tc>
                  <a:txBody>
                    <a:bodyPr/>
                    <a:lstStyle/>
                    <a:p>
                      <a:pPr indent="0">
                        <a:buNone/>
                      </a:pPr>
                      <a:r>
                        <a:rPr lang="en-US" sz="1400" b="0">
                          <a:latin typeface="Times New Roman" panose="02020603050405020304" pitchFamily="18" charset="0"/>
                          <a:cs typeface="Times New Roman" panose="02020603050405020304" pitchFamily="18" charset="0"/>
                        </a:rPr>
                        <a:t>Public URLhost,String fileMalformedURLException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sz="1600" b="0" dirty="0">
                          <a:latin typeface="汉仪雅酷黑 65W" panose="020B0604020202020204" charset="-122"/>
                          <a:ea typeface="汉仪雅酷黑 65W" panose="020B0604020202020204" charset="-122"/>
                          <a:cs typeface="汉仪雅酷黑 65W" panose="020B0604020202020204" charset="-122"/>
                        </a:rPr>
                        <a:t>指定传输基于的协议名称、主机名称以及传输的文件名称创建URL对象并抛出MalformedURLException</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4825">
                <a:tc>
                  <a:txBody>
                    <a:bodyPr/>
                    <a:lstStyle/>
                    <a:p>
                      <a:pPr indent="0">
                        <a:buNone/>
                      </a:pPr>
                      <a:r>
                        <a:rPr lang="en-US" sz="1400" b="0">
                          <a:latin typeface="Times New Roman" panose="02020603050405020304" pitchFamily="18" charset="0"/>
                          <a:cs typeface="Times New Roman" panose="02020603050405020304" pitchFamily="18" charset="0"/>
                        </a:rPr>
                        <a:t>public URL(String spec) throws MalformedURLException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sz="1600" b="0" dirty="0">
                          <a:latin typeface="汉仪雅酷黑 65W" panose="020B0604020202020204" charset="-122"/>
                          <a:ea typeface="汉仪雅酷黑 65W" panose="020B0604020202020204" charset="-122"/>
                          <a:cs typeface="汉仪雅酷黑 65W" panose="020B0604020202020204" charset="-122"/>
                        </a:rPr>
                        <a:t>通过一个表示URL地址的字符串创建URL对象并抛出MalformedURLException</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5460">
                <a:tc>
                  <a:txBody>
                    <a:bodyPr/>
                    <a:lstStyle/>
                    <a:p>
                      <a:pPr indent="0">
                        <a:buNone/>
                      </a:pPr>
                      <a:r>
                        <a:rPr lang="en-US" sz="1400" b="0">
                          <a:latin typeface="Times New Roman" panose="02020603050405020304" pitchFamily="18" charset="0"/>
                          <a:cs typeface="Times New Roman" panose="02020603050405020304" pitchFamily="18" charset="0"/>
                        </a:rPr>
                        <a:t>public URL(URL context,String spec) throws MalformedURLException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sz="1600" b="0" dirty="0">
                          <a:latin typeface="汉仪雅酷黑 65W" panose="020B0604020202020204" charset="-122"/>
                          <a:ea typeface="汉仪雅酷黑 65W" panose="020B0604020202020204" charset="-122"/>
                          <a:cs typeface="汉仪雅酷黑 65W" panose="020B0604020202020204" charset="-122"/>
                        </a:rPr>
                        <a:t>通过根URL地址和相对URL地址创建URL对象并抛出MalformedURLException</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
        <p:nvSpPr>
          <p:cNvPr id="10" name="文本框 9"/>
          <p:cNvSpPr txBox="1"/>
          <p:nvPr/>
        </p:nvSpPr>
        <p:spPr>
          <a:xfrm>
            <a:off x="709295" y="1579880"/>
            <a:ext cx="6075680" cy="368300"/>
          </a:xfrm>
          <a:prstGeom prst="rect">
            <a:avLst/>
          </a:prstGeom>
          <a:noFill/>
        </p:spPr>
        <p:txBody>
          <a:bodyPr wrap="square" rtlCol="0">
            <a:spAutoFit/>
          </a:bodyPr>
          <a:lstStyle/>
          <a:p>
            <a:r>
              <a:rPr lang="zh-CN" altLang="en-US"/>
              <a:t>URL类中也提供了很多方法，常用方法及其作用如下表所示：</a:t>
            </a:r>
          </a:p>
        </p:txBody>
      </p:sp>
      <p:graphicFrame>
        <p:nvGraphicFramePr>
          <p:cNvPr id="11" name="表格 10"/>
          <p:cNvGraphicFramePr/>
          <p:nvPr>
            <p:custDataLst>
              <p:tags r:id="rId2"/>
            </p:custDataLst>
          </p:nvPr>
        </p:nvGraphicFramePr>
        <p:xfrm>
          <a:off x="530860" y="1994535"/>
          <a:ext cx="8037830" cy="3190240"/>
        </p:xfrm>
        <a:graphic>
          <a:graphicData uri="http://schemas.openxmlformats.org/drawingml/2006/table">
            <a:tbl>
              <a:tblPr/>
              <a:tblGrid>
                <a:gridCol w="4017645">
                  <a:extLst>
                    <a:ext uri="{9D8B030D-6E8A-4147-A177-3AD203B41FA5}">
                      <a16:colId xmlns:a16="http://schemas.microsoft.com/office/drawing/2014/main" val="20000"/>
                    </a:ext>
                  </a:extLst>
                </a:gridCol>
                <a:gridCol w="4020185">
                  <a:extLst>
                    <a:ext uri="{9D8B030D-6E8A-4147-A177-3AD203B41FA5}">
                      <a16:colId xmlns:a16="http://schemas.microsoft.com/office/drawing/2014/main" val="20001"/>
                    </a:ext>
                  </a:extLst>
                </a:gridCol>
              </a:tblGrid>
              <a:tr h="245745">
                <a:tc>
                  <a:txBody>
                    <a:bodyPr/>
                    <a:lstStyle/>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常用</a:t>
                      </a:r>
                      <a:r>
                        <a:rPr lang="en-US" sz="1600" b="1">
                          <a:latin typeface="Times New Roman" panose="02020603050405020304" pitchFamily="18" charset="0"/>
                          <a:cs typeface="Times New Roman" panose="02020603050405020304" pitchFamily="18" charset="0"/>
                        </a:rPr>
                        <a:t>方法</a:t>
                      </a:r>
                      <a:endParaRPr lang="en-US" altLang="en-US" sz="16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latin typeface="Times New Roman" panose="02020603050405020304" pitchFamily="18" charset="0"/>
                          <a:cs typeface="Times New Roman" panose="02020603050405020304" pitchFamily="18" charset="0"/>
                        </a:rPr>
                        <a:t>作用</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5110">
                <a:tc>
                  <a:txBody>
                    <a:bodyPr/>
                    <a:lstStyle/>
                    <a:p>
                      <a:pPr indent="0">
                        <a:buNone/>
                      </a:pPr>
                      <a:r>
                        <a:rPr lang="en-US" sz="1600" b="0">
                          <a:latin typeface="Times New Roman" panose="02020603050405020304" pitchFamily="18" charset="0"/>
                          <a:cs typeface="Times New Roman" panose="02020603050405020304" pitchFamily="18" charset="0"/>
                        </a:rPr>
                        <a:t>public String getProtocol()</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获取该URL的协议名。</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5745">
                <a:tc>
                  <a:txBody>
                    <a:bodyPr/>
                    <a:lstStyle/>
                    <a:p>
                      <a:pPr indent="0">
                        <a:buNone/>
                      </a:pPr>
                      <a:r>
                        <a:rPr lang="en-US" sz="1600" b="0">
                          <a:latin typeface="Times New Roman" panose="02020603050405020304" pitchFamily="18" charset="0"/>
                          <a:cs typeface="Times New Roman" panose="02020603050405020304" pitchFamily="18" charset="0"/>
                        </a:rPr>
                        <a:t>public String getHost()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获取该URL的主机名。</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0220">
                <a:tc>
                  <a:txBody>
                    <a:bodyPr/>
                    <a:lstStyle/>
                    <a:p>
                      <a:pPr indent="0">
                        <a:buNone/>
                      </a:pPr>
                      <a:r>
                        <a:rPr lang="en-US" sz="1600" b="0">
                          <a:latin typeface="Times New Roman" panose="02020603050405020304" pitchFamily="18" charset="0"/>
                          <a:cs typeface="Times New Roman" panose="02020603050405020304" pitchFamily="18" charset="0"/>
                        </a:rPr>
                        <a:t>public int getPort()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获取该URL的端口号，如果没有设置端口，返回-1。</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5745">
                <a:tc>
                  <a:txBody>
                    <a:bodyPr/>
                    <a:lstStyle/>
                    <a:p>
                      <a:pPr indent="0">
                        <a:buNone/>
                      </a:pPr>
                      <a:r>
                        <a:rPr lang="en-US" sz="1600" b="0">
                          <a:latin typeface="Times New Roman" panose="02020603050405020304" pitchFamily="18" charset="0"/>
                          <a:cs typeface="Times New Roman" panose="02020603050405020304" pitchFamily="18" charset="0"/>
                        </a:rPr>
                        <a:t>public String getFile()</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获取该URL的文件名。</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5110">
                <a:tc>
                  <a:txBody>
                    <a:bodyPr/>
                    <a:lstStyle/>
                    <a:p>
                      <a:pPr indent="0">
                        <a:buNone/>
                      </a:pPr>
                      <a:r>
                        <a:rPr lang="en-US" sz="1600" b="0">
                          <a:latin typeface="Times New Roman" panose="02020603050405020304" pitchFamily="18" charset="0"/>
                          <a:cs typeface="Times New Roman" panose="02020603050405020304" pitchFamily="18" charset="0"/>
                        </a:rPr>
                        <a:t>public String getRef()</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获取该URL在文件中的相对位置。</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5745">
                <a:tc>
                  <a:txBody>
                    <a:bodyPr/>
                    <a:lstStyle/>
                    <a:p>
                      <a:pPr indent="0">
                        <a:buNone/>
                      </a:pPr>
                      <a:r>
                        <a:rPr lang="en-US" sz="1600" b="0">
                          <a:latin typeface="Times New Roman" panose="02020603050405020304" pitchFamily="18" charset="0"/>
                          <a:cs typeface="Times New Roman" panose="02020603050405020304" pitchFamily="18" charset="0"/>
                        </a:rPr>
                        <a:t>public String getQuery()</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获取该URL的查询信息。</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5745">
                <a:tc>
                  <a:txBody>
                    <a:bodyPr/>
                    <a:lstStyle/>
                    <a:p>
                      <a:pPr indent="0">
                        <a:buNone/>
                      </a:pPr>
                      <a:r>
                        <a:rPr lang="en-US" sz="1600" b="0">
                          <a:latin typeface="Times New Roman" panose="02020603050405020304" pitchFamily="18" charset="0"/>
                          <a:cs typeface="Times New Roman" panose="02020603050405020304" pitchFamily="18" charset="0"/>
                        </a:rPr>
                        <a:t>public String getPath()</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获取该URL的路径</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indent="0">
                        <a:buNone/>
                      </a:pPr>
                      <a:r>
                        <a:rPr lang="en-US" sz="1600" b="0">
                          <a:latin typeface="Times New Roman" panose="02020603050405020304" pitchFamily="18" charset="0"/>
                          <a:cs typeface="Times New Roman" panose="02020603050405020304" pitchFamily="18" charset="0"/>
                        </a:rPr>
                        <a:t>public String getAuthority()</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获取该URL的权限信息</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5745">
                <a:tc>
                  <a:txBody>
                    <a:bodyPr/>
                    <a:lstStyle/>
                    <a:p>
                      <a:pPr indent="0">
                        <a:buNone/>
                      </a:pPr>
                      <a:r>
                        <a:rPr lang="en-US" sz="1600" b="0">
                          <a:latin typeface="Times New Roman" panose="02020603050405020304" pitchFamily="18" charset="0"/>
                          <a:cs typeface="Times New Roman" panose="02020603050405020304" pitchFamily="18" charset="0"/>
                        </a:rPr>
                        <a:t>public String getUserInfo()</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获得使用者的信息</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90855">
                <a:tc>
                  <a:txBody>
                    <a:bodyPr/>
                    <a:lstStyle/>
                    <a:p>
                      <a:pPr indent="0">
                        <a:buNone/>
                      </a:pPr>
                      <a:r>
                        <a:rPr lang="en-US" sz="1600" b="0">
                          <a:latin typeface="Times New Roman" panose="02020603050405020304" pitchFamily="18" charset="0"/>
                          <a:cs typeface="Times New Roman" panose="02020603050405020304" pitchFamily="18" charset="0"/>
                        </a:rPr>
                        <a:t>public final InputStream openStream()</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返回可用于读取的输入流。返回的输入流作为一个常量不能修改。</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
        <p:nvSpPr>
          <p:cNvPr id="10" name="文本框 9"/>
          <p:cNvSpPr txBox="1"/>
          <p:nvPr/>
        </p:nvSpPr>
        <p:spPr>
          <a:xfrm>
            <a:off x="709295" y="1442720"/>
            <a:ext cx="8032115" cy="4523105"/>
          </a:xfrm>
          <a:prstGeom prst="rect">
            <a:avLst/>
          </a:prstGeom>
          <a:noFill/>
        </p:spPr>
        <p:txBody>
          <a:bodyPr wrap="square" rtlCol="0">
            <a:spAutoFit/>
          </a:bodyPr>
          <a:lstStyle/>
          <a:p>
            <a:r>
              <a:rPr lang="zh-CN" altLang="en-US" sz="1200"/>
              <a:t>[例3.4] 测试URL类中的方法（URLTest.java）</a:t>
            </a:r>
          </a:p>
          <a:p>
            <a:r>
              <a:rPr lang="zh-CN" altLang="en-US" sz="1200"/>
              <a:t>package chapter3;</a:t>
            </a:r>
          </a:p>
          <a:p>
            <a:r>
              <a:rPr lang="zh-CN" altLang="en-US" sz="1200"/>
              <a:t>import java.net.*;</a:t>
            </a:r>
          </a:p>
          <a:p>
            <a:r>
              <a:rPr lang="zh-CN" altLang="en-US" sz="1200"/>
              <a:t>public class URLTest</a:t>
            </a:r>
          </a:p>
          <a:p>
            <a:r>
              <a:rPr lang="zh-CN" altLang="en-US" sz="1200"/>
              <a:t>{</a:t>
            </a:r>
          </a:p>
          <a:p>
            <a:r>
              <a:rPr lang="zh-CN" altLang="en-US" sz="1200"/>
              <a:t>	public static String test(String spec){</a:t>
            </a:r>
          </a:p>
          <a:p>
            <a:r>
              <a:rPr lang="zh-CN" altLang="en-US" sz="1200"/>
              <a:t>		String result="";</a:t>
            </a:r>
          </a:p>
          <a:p>
            <a:r>
              <a:rPr lang="zh-CN" altLang="en-US" sz="1200"/>
              <a:t>		try {</a:t>
            </a:r>
          </a:p>
          <a:p>
            <a:r>
              <a:rPr lang="zh-CN" altLang="en-US" sz="1200"/>
              <a:t>			//通过URL地址创建URL对象。</a:t>
            </a:r>
          </a:p>
          <a:p>
            <a:r>
              <a:rPr lang="zh-CN" altLang="en-US" sz="1200"/>
              <a:t>			URL url = new URL(spec);</a:t>
            </a:r>
          </a:p>
          <a:p>
            <a:r>
              <a:rPr lang="zh-CN" altLang="en-US" sz="1200"/>
              <a:t>			result+="URL:" + url.toExternalForm() + "\n" +</a:t>
            </a:r>
          </a:p>
          <a:p>
            <a:r>
              <a:rPr lang="zh-CN" altLang="en-US" sz="1200"/>
              <a:t>					"文件名称:" + url.getFile() + "\n" +</a:t>
            </a:r>
          </a:p>
          <a:p>
            <a:r>
              <a:rPr lang="zh-CN" altLang="en-US" sz="1200"/>
              <a:t>					"主机名称:" + url.getHost() + "\n" +</a:t>
            </a:r>
          </a:p>
          <a:p>
            <a:r>
              <a:rPr lang="zh-CN" altLang="en-US" sz="1200"/>
              <a:t>					"端口号:" + url.getPort() + "\n" +</a:t>
            </a:r>
          </a:p>
          <a:p>
            <a:r>
              <a:rPr lang="zh-CN" altLang="en-US" sz="1200"/>
              <a:t>					"协议名称:" + url.getProtocol() + "\n"+</a:t>
            </a:r>
          </a:p>
          <a:p>
            <a:r>
              <a:rPr lang="zh-CN" altLang="en-US" sz="1200"/>
              <a:t>					"权限信息:" + url.getAuthority();</a:t>
            </a:r>
          </a:p>
          <a:p>
            <a:r>
              <a:rPr lang="zh-CN" altLang="en-US" sz="1200"/>
              <a:t>		}catch (MalformedURLException mue){</a:t>
            </a:r>
          </a:p>
          <a:p>
            <a:r>
              <a:rPr lang="zh-CN" altLang="en-US" sz="1200"/>
              <a:t>			//异常处理。</a:t>
            </a:r>
          </a:p>
          <a:p>
            <a:r>
              <a:rPr lang="zh-CN" altLang="en-US" sz="1200"/>
              <a:t>			System.out.println("Wrong URL");</a:t>
            </a:r>
          </a:p>
          <a:p>
            <a:r>
              <a:rPr lang="zh-CN" altLang="en-US" sz="1200"/>
              <a:t>			mue.printStackTrace();</a:t>
            </a:r>
          </a:p>
          <a:p>
            <a:r>
              <a:rPr lang="zh-CN" altLang="en-US" sz="1200"/>
              <a:t>		}</a:t>
            </a:r>
          </a:p>
          <a:p>
            <a:r>
              <a:rPr lang="zh-CN" altLang="en-US" sz="1200"/>
              <a:t>		return result;</a:t>
            </a:r>
          </a:p>
          <a:p>
            <a:r>
              <a:rPr lang="zh-CN" altLang="en-US" sz="1200"/>
              <a:t>	}</a:t>
            </a:r>
          </a:p>
          <a:p>
            <a:endParaRPr lang="zh-CN" altLang="en-US"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
        <p:nvSpPr>
          <p:cNvPr id="10" name="文本框 9"/>
          <p:cNvSpPr txBox="1"/>
          <p:nvPr/>
        </p:nvSpPr>
        <p:spPr>
          <a:xfrm>
            <a:off x="709295" y="1579880"/>
            <a:ext cx="8032115" cy="2491740"/>
          </a:xfrm>
          <a:prstGeom prst="rect">
            <a:avLst/>
          </a:prstGeom>
          <a:noFill/>
        </p:spPr>
        <p:txBody>
          <a:bodyPr wrap="square" rtlCol="0">
            <a:spAutoFit/>
          </a:bodyPr>
          <a:lstStyle/>
          <a:p>
            <a:r>
              <a:rPr lang="zh-CN" altLang="en-US" sz="1200"/>
              <a:t>//测试URL类中封装的部分方法，通过在集成开发环境Intellij IEDA中Edit Configuation设置main()函数的输入数组为http://www.hnust.com与www.bing.com</a:t>
            </a:r>
          </a:p>
          <a:p>
            <a:r>
              <a:rPr lang="zh-CN" altLang="en-US" sz="1200"/>
              <a:t>	public static void main(String[] args)</a:t>
            </a:r>
          </a:p>
          <a:p>
            <a:r>
              <a:rPr lang="zh-CN" altLang="en-US" sz="1200"/>
              <a:t>	{</a:t>
            </a:r>
          </a:p>
          <a:p>
            <a:r>
              <a:rPr lang="zh-CN" altLang="en-US" sz="1200"/>
              <a:t>		if (args.length == 2)</a:t>
            </a:r>
          </a:p>
          <a:p>
            <a:r>
              <a:rPr lang="zh-CN" altLang="en-US" sz="1200"/>
              <a:t>		{</a:t>
            </a:r>
          </a:p>
          <a:p>
            <a:r>
              <a:rPr lang="zh-CN" altLang="en-US" sz="1200"/>
              <a:t>			//将main函数的第一个输入值作为test()方法的实参。</a:t>
            </a:r>
          </a:p>
          <a:p>
            <a:r>
              <a:rPr lang="zh-CN" altLang="en-US" sz="1200"/>
              <a:t>			System.out.println(test(args[0]));</a:t>
            </a:r>
          </a:p>
          <a:p>
            <a:r>
              <a:rPr lang="zh-CN" altLang="en-US" sz="1200"/>
              <a:t>			System.out.println(test(args[1]));</a:t>
            </a:r>
          </a:p>
          <a:p>
            <a:r>
              <a:rPr lang="zh-CN" altLang="en-US" sz="1200"/>
              <a:t>		} else</a:t>
            </a:r>
          </a:p>
          <a:p>
            <a:r>
              <a:rPr lang="zh-CN" altLang="en-US" sz="1200"/>
              <a:t>			System.out.println("Input is not enough!");</a:t>
            </a:r>
          </a:p>
          <a:p>
            <a:r>
              <a:rPr lang="zh-CN" altLang="en-US" sz="1200"/>
              <a:t>	}</a:t>
            </a:r>
          </a:p>
          <a:p>
            <a:r>
              <a:rPr lang="zh-CN" altLang="en-US" sz="120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81660" y="119634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pic>
        <p:nvPicPr>
          <p:cNvPr id="7" name="图片 3"/>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a:xfrm>
            <a:off x="1731645" y="2369502"/>
            <a:ext cx="4945380" cy="2430780"/>
          </a:xfrm>
          <a:prstGeom prst="rect">
            <a:avLst/>
          </a:prstGeom>
          <a:noFill/>
          <a:ln>
            <a:noFill/>
          </a:ln>
        </p:spPr>
      </p:pic>
      <p:sp>
        <p:nvSpPr>
          <p:cNvPr id="11" name="文本框 10"/>
          <p:cNvSpPr txBox="1"/>
          <p:nvPr/>
        </p:nvSpPr>
        <p:spPr>
          <a:xfrm>
            <a:off x="519430" y="1695450"/>
            <a:ext cx="3048000" cy="337185"/>
          </a:xfrm>
          <a:prstGeom prst="rect">
            <a:avLst/>
          </a:prstGeom>
          <a:noFill/>
        </p:spPr>
        <p:txBody>
          <a:bodyPr wrap="square" rtlCol="0">
            <a:spAutoFit/>
          </a:bodyPr>
          <a:lstStyle/>
          <a:p>
            <a:r>
              <a:rPr sz="1600" dirty="0">
                <a:latin typeface="汉仪雅酷黑 65W" panose="020B0604020202020204" charset="-122"/>
                <a:ea typeface="汉仪雅酷黑 65W" panose="020B0604020202020204" charset="-122"/>
                <a:cs typeface="汉仪雅酷黑 65W" panose="020B0604020202020204" charset="-122"/>
              </a:rPr>
              <a:t>运行结果如下</a:t>
            </a:r>
            <a:r>
              <a:rPr lang="zh-CN" altLang="en-US" sz="1400"/>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81660" y="119634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
        <p:nvSpPr>
          <p:cNvPr id="11" name="文本框 10"/>
          <p:cNvSpPr txBox="1"/>
          <p:nvPr/>
        </p:nvSpPr>
        <p:spPr>
          <a:xfrm>
            <a:off x="519430" y="1596390"/>
            <a:ext cx="8383905" cy="4184650"/>
          </a:xfrm>
          <a:prstGeom prst="rect">
            <a:avLst/>
          </a:prstGeom>
          <a:noFill/>
        </p:spPr>
        <p:txBody>
          <a:bodyPr wrap="square" rtlCol="0">
            <a:spAutoFit/>
          </a:bodyPr>
          <a:lstStyle/>
          <a:p>
            <a:r>
              <a:rPr sz="1400"/>
              <a:t>[例3.5 ]  URLReader.java通过URL读取Web服务器上的文件数据。运行结果是程序会输出指定URL地址的网页的HTML代码。</a:t>
            </a:r>
          </a:p>
          <a:p>
            <a:r>
              <a:rPr sz="1400"/>
              <a:t>package chapter3;</a:t>
            </a:r>
          </a:p>
          <a:p>
            <a:r>
              <a:rPr sz="1400"/>
              <a:t>import java.net.*;</a:t>
            </a:r>
          </a:p>
          <a:p>
            <a:r>
              <a:rPr sz="1400"/>
              <a:t>import java.io.*;</a:t>
            </a:r>
          </a:p>
          <a:p>
            <a:r>
              <a:rPr sz="1400"/>
              <a:t>public class URLReader</a:t>
            </a:r>
          </a:p>
          <a:p>
            <a:r>
              <a:rPr sz="1400"/>
              <a:t>{</a:t>
            </a:r>
          </a:p>
          <a:p>
            <a:r>
              <a:rPr sz="1400"/>
              <a:t>	public static void main(String[] args) throws Exception</a:t>
            </a:r>
          </a:p>
          <a:p>
            <a:r>
              <a:rPr sz="1400"/>
              <a:t>	{</a:t>
            </a:r>
          </a:p>
          <a:p>
            <a:r>
              <a:rPr sz="1400"/>
              <a:t>		URL hnust = new URL("https://hn.ischinese.cn");</a:t>
            </a:r>
          </a:p>
          <a:p>
            <a:r>
              <a:rPr sz="1400"/>
              <a:t>		//创建输入流BufferedReader。</a:t>
            </a:r>
          </a:p>
          <a:p>
            <a:r>
              <a:rPr sz="1400"/>
              <a:t>		BufferedReader in = new BufferedReader(new </a:t>
            </a:r>
          </a:p>
          <a:p>
            <a:r>
              <a:rPr sz="1400"/>
              <a:t>InputStreamReader(hnust.openStream()));</a:t>
            </a:r>
          </a:p>
          <a:p>
            <a:r>
              <a:rPr sz="1400"/>
              <a:t>		String inputLine;//输入的字符串的每行读取内容。</a:t>
            </a:r>
          </a:p>
          <a:p>
            <a:r>
              <a:rPr sz="1400"/>
              <a:t>		while ((inputLine = in.readLine()) != null)</a:t>
            </a:r>
          </a:p>
          <a:p>
            <a:r>
              <a:rPr sz="1400"/>
              <a:t>			System.out.println(inputLine);</a:t>
            </a:r>
          </a:p>
          <a:p>
            <a:r>
              <a:rPr sz="1400"/>
              <a:t>		in.close();</a:t>
            </a:r>
          </a:p>
          <a:p>
            <a:r>
              <a:rPr sz="1400"/>
              <a:t>	}</a:t>
            </a:r>
          </a:p>
          <a:p>
            <a:r>
              <a:rPr sz="140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581660" y="119634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3.6.3  使用URL类完成基于TCP协议的通信应用</a:t>
            </a:r>
          </a:p>
        </p:txBody>
      </p:sp>
      <p:sp>
        <p:nvSpPr>
          <p:cNvPr id="11" name="文本框 10"/>
          <p:cNvSpPr txBox="1"/>
          <p:nvPr/>
        </p:nvSpPr>
        <p:spPr>
          <a:xfrm>
            <a:off x="519430" y="1596390"/>
            <a:ext cx="8383905" cy="2461260"/>
          </a:xfrm>
          <a:prstGeom prst="rect">
            <a:avLst/>
          </a:prstGeom>
          <a:noFill/>
        </p:spPr>
        <p:txBody>
          <a:bodyPr wrap="square" rtlCol="0">
            <a:spAutoFit/>
          </a:bodyPr>
          <a:lstStyle/>
          <a:p>
            <a:r>
              <a:rPr lang="en-US" sz="1400"/>
              <a:t>         </a:t>
            </a:r>
            <a:r>
              <a:rPr sz="1400"/>
              <a:t>上述内容已经介绍了如何根据URL地址获取Web服务器上的资源信息。不仅如此，利用URLConnection类还能实现客户端与服务器端的双向通信。具体步骤如下：</a:t>
            </a:r>
          </a:p>
          <a:p>
            <a:r>
              <a:rPr lang="en-US" sz="1400"/>
              <a:t>1.</a:t>
            </a:r>
            <a:r>
              <a:rPr sz="1400"/>
              <a:t>建立客户端与服务器端的连接；</a:t>
            </a:r>
          </a:p>
          <a:p>
            <a:r>
              <a:rPr sz="1400"/>
              <a:t>     URL url=new URL(“http://www.bing.com/”);</a:t>
            </a:r>
          </a:p>
          <a:p>
            <a:r>
              <a:rPr sz="1400"/>
              <a:t>     URLConnection con=url.openConnection();</a:t>
            </a:r>
          </a:p>
          <a:p>
            <a:r>
              <a:rPr lang="en-US" sz="1400"/>
              <a:t>2.</a:t>
            </a:r>
            <a:r>
              <a:rPr sz="1400"/>
              <a:t>客户端向服务器端发送数据；</a:t>
            </a:r>
          </a:p>
          <a:p>
            <a:r>
              <a:rPr sz="1400"/>
              <a:t>     PrintStream outStream=new PrintStream(con.getOutputStream());</a:t>
            </a:r>
          </a:p>
          <a:p>
            <a:r>
              <a:rPr sz="1400"/>
              <a:t>     outStream.println(string_data);</a:t>
            </a:r>
          </a:p>
          <a:p>
            <a:r>
              <a:rPr lang="en-US" sz="1400"/>
              <a:t>3.</a:t>
            </a:r>
            <a:r>
              <a:rPr sz="1400"/>
              <a:t>客户端程序从服务器读取数据。</a:t>
            </a:r>
          </a:p>
          <a:p>
            <a:r>
              <a:rPr sz="1400"/>
              <a:t>     DataInputStream inStream=new DataInputStream(con.getInputStream());</a:t>
            </a:r>
          </a:p>
          <a:p>
            <a:r>
              <a:rPr sz="1400"/>
              <a:t>inStream.readLine();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709295" y="1579880"/>
            <a:ext cx="7827010" cy="2306955"/>
          </a:xfrm>
          <a:prstGeom prst="rect">
            <a:avLst/>
          </a:prstGeom>
          <a:noFill/>
        </p:spPr>
        <p:txBody>
          <a:bodyPr wrap="square" rtlCol="0">
            <a:spAutoFit/>
          </a:bodyPr>
          <a:lstStyle/>
          <a:p>
            <a:r>
              <a:rPr lang="en-US" altLang="zh-CN"/>
              <a:t>         </a:t>
            </a:r>
            <a:r>
              <a:rPr lang="zh-CN" altLang="en-US"/>
              <a:t>在实际的开发过程中，开发者通常使用较低级的通信方式来开发Java通信应用程序。基于套接字Socket的Java网络编程与基于URL类的网络编程相比，提供了更强大的功能和更灵活的过程控制。</a:t>
            </a:r>
          </a:p>
          <a:p>
            <a:r>
              <a:rPr lang="en-US" altLang="zh-CN"/>
              <a:t>         </a:t>
            </a:r>
            <a:r>
              <a:rPr lang="zh-CN" altLang="en-US"/>
              <a:t>利用套接字Socket来编写Java网络程序，需要使用Socket类。Socket类是构造网络程序模块的基础，它可以实现程序间的一个双向的面向连接的通信。Java.net包提供了Socket类和ServerSocket类用于进行网络编程。Socket类用于客户端，ServerSocket类则用于服务器端。客户端Client向服务器端Server发送连接请求的示意图如下图所示。</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.1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多线程机制的解释</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62305" y="1346200"/>
            <a:ext cx="8272463" cy="3969385"/>
          </a:xfrm>
          <a:prstGeom prst="rect">
            <a:avLst/>
          </a:prstGeom>
          <a:noFill/>
        </p:spPr>
        <p:txBody>
          <a:bodyPr wrap="square" rtlCol="0">
            <a:spAutoFit/>
          </a:bodyPr>
          <a:lstStyle/>
          <a:p>
            <a:pPr marL="0" indent="457200" algn="just" fontAlgn="auto">
              <a:extLst>
                <a:ext uri="{35155182-B16C-46BC-9424-99874614C6A1}">
                  <wpsdc:indentchars xmlns="" xmlns:wpsdc="http://www.wps.cn/officeDocument/2017/drawingmlCustomData" val="200" checksum="59296752"/>
                  <wpsdc:marlchars xmlns="" xmlns:wpsdc="http://www.wps.cn/officeDocument/2017/drawingmlCustomData" val="0" checksum="0"/>
                </a:ext>
              </a:extLst>
            </a:pPr>
            <a:r>
              <a:rPr lang="zh-CN" altLang="en-US" dirty="0">
                <a:latin typeface="汉仪雅酷黑 65W" panose="020B0604020202020204" charset="-122"/>
                <a:ea typeface="汉仪雅酷黑 65W" panose="020B0604020202020204" charset="-122"/>
                <a:sym typeface="+mn-ea"/>
              </a:rPr>
              <a:t>多进程思想：指在操作系统中能同时运行多个用户的多个任务。</a:t>
            </a:r>
            <a:r>
              <a:rPr dirty="0">
                <a:latin typeface="汉仪雅酷黑 65W" panose="020B0604020202020204" charset="-122"/>
                <a:ea typeface="汉仪雅酷黑 65W" panose="020B0604020202020204" charset="-122"/>
                <a:sym typeface="+mn-ea"/>
              </a:rPr>
              <a:t>多进程思想允许多个任务共享CPU处理器，即很多用户可以共享处理器的资源。每个用户的任务会遵循某种调度机制来分配处理器的时间片。</a:t>
            </a:r>
            <a:endParaRPr lang="zh-CN" altLang="en-US" dirty="0">
              <a:latin typeface="汉仪雅酷黑 65W" panose="020B0604020202020204" charset="-122"/>
              <a:ea typeface="汉仪雅酷黑 65W" panose="020B0604020202020204" charset="-122"/>
            </a:endParaRPr>
          </a:p>
          <a:p>
            <a:pPr marL="0" indent="457200" algn="just" fontAlgn="auto">
              <a:extLst>
                <a:ext uri="{35155182-B16C-46BC-9424-99874614C6A1}">
                  <wpsdc:indentchars xmlns="" xmlns:wpsdc="http://www.wps.cn/officeDocument/2017/drawingmlCustomData" val="200" checksum="59296752"/>
                  <wpsdc:marlchars xmlns="" xmlns:wpsdc="http://www.wps.cn/officeDocument/2017/drawingmlCustomData" val="0" checksum="0"/>
                </a:ext>
              </a:extLst>
            </a:pPr>
            <a:r>
              <a:rPr lang="zh-CN" altLang="en-US" dirty="0">
                <a:latin typeface="汉仪雅酷黑 65W" panose="020B0604020202020204" charset="-122"/>
                <a:ea typeface="汉仪雅酷黑 65W" panose="020B0604020202020204" charset="-122"/>
                <a:sym typeface="+mn-ea"/>
              </a:rPr>
              <a:t>多线程思想：指在同一应用程序中，有多个顺序执行流同时执行。</a:t>
            </a:r>
            <a:r>
              <a:rPr dirty="0">
                <a:latin typeface="汉仪雅酷黑 65W" panose="020B0604020202020204" charset="-122"/>
                <a:ea typeface="汉仪雅酷黑 65W" panose="020B0604020202020204" charset="-122"/>
                <a:sym typeface="+mn-ea"/>
              </a:rPr>
              <a:t>多线程思想则是现代操作系统中有别于传统操作系统的多进程思想的重要标志之一。</a:t>
            </a:r>
            <a:r>
              <a:rPr lang="en-US" dirty="0">
                <a:latin typeface="汉仪雅酷黑 65W" panose="020B0604020202020204" charset="-122"/>
                <a:ea typeface="汉仪雅酷黑 65W" panose="020B0604020202020204" charset="-122"/>
              </a:rPr>
              <a:t>       </a:t>
            </a:r>
          </a:p>
          <a:p>
            <a:pPr indent="457200" algn="just" fontAlgn="auto">
              <a:extLst>
                <a:ext uri="{35155182-B16C-46BC-9424-99874614C6A1}">
                  <wpsdc:indentchars xmlns="" xmlns:wpsdc="http://www.wps.cn/officeDocument/2017/drawingmlCustomData" val="200" checksum="59296752"/>
                </a:ext>
              </a:extLst>
            </a:pPr>
            <a:r>
              <a:rPr dirty="0">
                <a:latin typeface="汉仪雅酷黑 65W" panose="020B0604020202020204" charset="-122"/>
                <a:ea typeface="汉仪雅酷黑 65W" panose="020B0604020202020204" charset="-122"/>
              </a:rPr>
              <a:t>多线程思想是一种全新的思想概念，Java语言提供了并发机制，多个线程可以并发进行，这种机制成为多线程。</a:t>
            </a:r>
          </a:p>
          <a:p>
            <a:pPr marL="0" indent="457200" algn="just" fontAlgn="auto">
              <a:extLst>
                <a:ext uri="{35155182-B16C-46BC-9424-99874614C6A1}">
                  <wpsdc:indentchars xmlns="" xmlns:wpsdc="http://www.wps.cn/officeDocument/2017/drawingmlCustomData" val="200" checksum="59296752"/>
                  <wpsdc:marlchars xmlns="" xmlns:wpsdc="http://www.wps.cn/officeDocument/2017/drawingmlCustomData" val="0" checksum="0"/>
                </a:ext>
              </a:extLst>
            </a:pPr>
            <a:r>
              <a:rPr lang="zh-CN" altLang="en-US" dirty="0">
                <a:latin typeface="汉仪雅酷黑 65W" panose="020B0604020202020204" charset="-122"/>
                <a:ea typeface="汉仪雅酷黑 65W" panose="020B0604020202020204" charset="-122"/>
                <a:sym typeface="+mn-ea"/>
              </a:rPr>
              <a:t>线程是一个程序中的一个执行流。因此，多线程是指一个程序中包含有多个执行流。线程和进程一样，都是实现并发操作的基本单位，线程和进程的差别主要体现在每个进程都有其独立的代码和数据空间、进程上下文，即进程能占有独立的资源。</a:t>
            </a:r>
          </a:p>
          <a:p>
            <a:pPr marL="0" indent="457200" algn="just" fontAlgn="auto">
              <a:extLst>
                <a:ext uri="{35155182-B16C-46BC-9424-99874614C6A1}">
                  <wpsdc:indentchars xmlns="" xmlns:wpsdc="http://www.wps.cn/officeDocument/2017/drawingmlCustomData" val="200" checksum="59296752"/>
                  <wpsdc:marlchars xmlns="" xmlns:wpsdc="http://www.wps.cn/officeDocument/2017/drawingmlCustomData" val="0" checksum="0"/>
                </a:ext>
              </a:extLst>
            </a:pPr>
            <a:r>
              <a:rPr lang="zh-CN" altLang="en-US" dirty="0">
                <a:latin typeface="汉仪雅酷黑 65W" panose="020B0604020202020204" charset="-122"/>
                <a:ea typeface="汉仪雅酷黑 65W" panose="020B0604020202020204" charset="-122"/>
                <a:sym typeface="+mn-ea"/>
              </a:rPr>
              <a:t>在Java Web编程中，例如文件下载，HTTP服务等会要求应用支持多线程机制。而Java语言的重要特性之一就是Java已经内置了多线程支持。</a:t>
            </a:r>
            <a:endParaRPr lang="zh-CN" altLang="en-US" dirty="0">
              <a:latin typeface="汉仪雅酷黑 65W" panose="020B0604020202020204" charset="-122"/>
              <a:ea typeface="汉仪雅酷黑 65W" panose="020B0604020202020204" charset="-122"/>
            </a:endParaRPr>
          </a:p>
          <a:p>
            <a:pPr indent="457200" algn="just" fontAlgn="auto">
              <a:extLst>
                <a:ext uri="{35155182-B16C-46BC-9424-99874614C6A1}">
                  <wpsdc:indentchars xmlns="" xmlns:wpsdc="http://www.wps.cn/officeDocument/2017/drawingmlCustomData" val="200" checksum="59296752"/>
                </a:ext>
              </a:extLst>
            </a:pPr>
            <a:endParaRPr dirty="0">
              <a:latin typeface="汉仪雅酷黑 65W" panose="020B0604020202020204" charset="-122"/>
              <a:ea typeface="汉仪雅酷黑 65W" panose="020B06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2"/>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graphicFrame>
        <p:nvGraphicFramePr>
          <p:cNvPr id="7" name="对象 -2147482622"/>
          <p:cNvGraphicFramePr/>
          <p:nvPr>
            <p:custDataLst>
              <p:tags r:id="rId3"/>
            </p:custDataLst>
          </p:nvPr>
        </p:nvGraphicFramePr>
        <p:xfrm>
          <a:off x="1850390" y="1760220"/>
          <a:ext cx="5229225" cy="2388235"/>
        </p:xfrm>
        <a:graphic>
          <a:graphicData uri="http://schemas.openxmlformats.org/presentationml/2006/ole">
            <mc:AlternateContent xmlns:mc="http://schemas.openxmlformats.org/markup-compatibility/2006">
              <mc:Choice xmlns:v="urn:schemas-microsoft-com:vml" Requires="v">
                <p:oleObj spid="_x0000_s5146" r:id="rId10" imgW="7632700" imgH="3467100" progId="Visio.Drawing.15">
                  <p:embed/>
                </p:oleObj>
              </mc:Choice>
              <mc:Fallback>
                <p:oleObj r:id="rId10" imgW="7632700" imgH="3467100" progId="Visio.Drawing.15">
                  <p:embed/>
                  <p:pic>
                    <p:nvPicPr>
                      <p:cNvPr id="0" name="图片 3075"/>
                      <p:cNvPicPr/>
                      <p:nvPr/>
                    </p:nvPicPr>
                    <p:blipFill>
                      <a:blip r:embed="rId11"/>
                      <a:stretch>
                        <a:fillRect/>
                      </a:stretch>
                    </p:blipFill>
                    <p:spPr>
                      <a:xfrm>
                        <a:off x="1850390" y="1760220"/>
                        <a:ext cx="5229225" cy="2388235"/>
                      </a:xfrm>
                      <a:prstGeom prst="rect">
                        <a:avLst/>
                      </a:prstGeom>
                      <a:noFill/>
                      <a:ln w="38100">
                        <a:noFill/>
                        <a:miter/>
                      </a:ln>
                    </p:spPr>
                  </p:pic>
                </p:oleObj>
              </mc:Fallback>
            </mc:AlternateContent>
          </a:graphicData>
        </a:graphic>
      </p:graphicFrame>
      <p:sp>
        <p:nvSpPr>
          <p:cNvPr id="10" name="文本框 9"/>
          <p:cNvSpPr txBox="1"/>
          <p:nvPr/>
        </p:nvSpPr>
        <p:spPr>
          <a:xfrm>
            <a:off x="3222625" y="4615180"/>
            <a:ext cx="2372360" cy="344170"/>
          </a:xfrm>
          <a:prstGeom prst="rect">
            <a:avLst/>
          </a:prstGeom>
          <a:noFill/>
        </p:spPr>
        <p:txBody>
          <a:bodyPr wrap="square" rtlCol="0">
            <a:noAutofit/>
          </a:bodyPr>
          <a:lstStyle/>
          <a:p>
            <a:r>
              <a:rPr lang="zh-CN" altLang="en-US"/>
              <a:t>Client发送连接请求</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719455" y="1703705"/>
            <a:ext cx="8071485" cy="3270250"/>
          </a:xfrm>
          <a:prstGeom prst="rect">
            <a:avLst/>
          </a:prstGeom>
          <a:noFill/>
        </p:spPr>
        <p:txBody>
          <a:bodyPr wrap="square" rtlCol="0">
            <a:noAutofit/>
          </a:bodyPr>
          <a:lstStyle/>
          <a:p>
            <a:pPr indent="457200" fontAlgn="auto"/>
            <a:r>
              <a:rPr lang="zh-CN" altLang="en-US"/>
              <a:t>套接字Socket的连接是一个点对点的连接。在建立Socket连接前，必须由连接的一方在端口监听，另一方则发送请求。当套接字Socket被建立以后，就可以实现数据之间的双向传输。以下介绍几个相关的概念。</a:t>
            </a:r>
          </a:p>
          <a:p>
            <a:pPr indent="457200" fontAlgn="auto"/>
            <a:r>
              <a:rPr lang="zh-CN" altLang="en-US"/>
              <a:t>绑定：基于TCP/IP协议进行通信的服务器端和客户端程序是通过套接字Socket的通信点来进行连接和通信的。客户端/服务器端双方必须将Socket对象绑定到一个指定的IP地址上，并指明在哪一个端口上提供服务。</a:t>
            </a:r>
          </a:p>
          <a:p>
            <a:pPr indent="457200" fontAlgn="auto"/>
            <a:r>
              <a:rPr lang="zh-CN" altLang="en-US"/>
              <a:t>连接：服务器使用accept()方法监听端口、等待连接、接受客户端请求。若无客户端请求，则服务器会自动阻塞。直到服务器端接收到来自客户端的连接请求而被唤醒，accept()方法的后续程序才会继续执行。 </a:t>
            </a:r>
          </a:p>
          <a:p>
            <a:pPr indent="457200" fontAlgn="auto"/>
            <a:r>
              <a:rPr lang="zh-CN" altLang="en-US"/>
              <a:t>通信：可利用Socket提供的I/O方法来传递和接收数据。</a:t>
            </a:r>
          </a:p>
          <a:p>
            <a:pPr indent="457200" fontAlgn="auto"/>
            <a:r>
              <a:rPr lang="zh-CN" altLang="en-US"/>
              <a:t>释放：双方通信完毕后，需要调用close()方法关闭连接并释放通信资源。</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704850" y="1620520"/>
            <a:ext cx="5467350" cy="404495"/>
          </a:xfrm>
          <a:prstGeom prst="rect">
            <a:avLst/>
          </a:prstGeom>
          <a:noFill/>
        </p:spPr>
        <p:txBody>
          <a:bodyPr wrap="square" rtlCol="0">
            <a:noAutofit/>
          </a:bodyPr>
          <a:lstStyle/>
          <a:p>
            <a:pPr indent="0" fontAlgn="auto"/>
            <a:r>
              <a:rPr lang="zh-CN" altLang="en-US"/>
              <a:t>建立Socket对象主要有下面的四种方式，如下表所示</a:t>
            </a:r>
          </a:p>
        </p:txBody>
      </p:sp>
      <p:graphicFrame>
        <p:nvGraphicFramePr>
          <p:cNvPr id="7" name="表格 6"/>
          <p:cNvGraphicFramePr/>
          <p:nvPr>
            <p:custDataLst>
              <p:tags r:id="rId2"/>
            </p:custDataLst>
          </p:nvPr>
        </p:nvGraphicFramePr>
        <p:xfrm>
          <a:off x="400685" y="2112645"/>
          <a:ext cx="8389620" cy="2906395"/>
        </p:xfrm>
        <a:graphic>
          <a:graphicData uri="http://schemas.openxmlformats.org/drawingml/2006/table">
            <a:tbl>
              <a:tblPr/>
              <a:tblGrid>
                <a:gridCol w="4565015">
                  <a:extLst>
                    <a:ext uri="{9D8B030D-6E8A-4147-A177-3AD203B41FA5}">
                      <a16:colId xmlns:a16="http://schemas.microsoft.com/office/drawing/2014/main" val="20000"/>
                    </a:ext>
                  </a:extLst>
                </a:gridCol>
                <a:gridCol w="3824605">
                  <a:extLst>
                    <a:ext uri="{9D8B030D-6E8A-4147-A177-3AD203B41FA5}">
                      <a16:colId xmlns:a16="http://schemas.microsoft.com/office/drawing/2014/main" val="20001"/>
                    </a:ext>
                  </a:extLst>
                </a:gridCol>
              </a:tblGrid>
              <a:tr h="323215">
                <a:tc>
                  <a:txBody>
                    <a:bodyPr/>
                    <a:lstStyle/>
                    <a:p>
                      <a:pPr indent="0" algn="ctr">
                        <a:buNone/>
                      </a:pPr>
                      <a:r>
                        <a:rPr lang="en-US" sz="1400" b="1">
                          <a:latin typeface="Times New Roman" panose="02020603050405020304" pitchFamily="18" charset="0"/>
                          <a:cs typeface="Times New Roman" panose="02020603050405020304" pitchFamily="18" charset="0"/>
                        </a:rPr>
                        <a:t>方法</a:t>
                      </a:r>
                      <a:endParaRPr lang="en-US" alt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latin typeface="Times New Roman" panose="02020603050405020304" pitchFamily="18" charset="0"/>
                          <a:cs typeface="Times New Roman" panose="02020603050405020304" pitchFamily="18" charset="0"/>
                        </a:rPr>
                        <a:t>作用</a:t>
                      </a:r>
                      <a:endParaRPr lang="en-US" altLang="en-US" sz="14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5795">
                <a:tc>
                  <a:txBody>
                    <a:bodyPr/>
                    <a:lstStyle/>
                    <a:p>
                      <a:pPr indent="0" algn="ctr">
                        <a:buNone/>
                      </a:pPr>
                      <a:r>
                        <a:rPr lang="en-US" sz="1400" b="0">
                          <a:latin typeface="Times New Roman" panose="02020603050405020304" pitchFamily="18" charset="0"/>
                          <a:cs typeface="Times New Roman" panose="02020603050405020304" pitchFamily="18" charset="0"/>
                        </a:rPr>
                        <a:t>public Socket(String host,int port)throws UnknownHostException,IOExcetpion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通过主机名和监听端口号创建Socket对象。</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5160">
                <a:tc>
                  <a:txBody>
                    <a:bodyPr/>
                    <a:lstStyle/>
                    <a:p>
                      <a:pPr indent="0" algn="ctr">
                        <a:buNone/>
                      </a:pPr>
                      <a:r>
                        <a:rPr lang="en-US" sz="1400" b="0">
                          <a:latin typeface="Times New Roman" panose="02020603050405020304" pitchFamily="18" charset="0"/>
                          <a:cs typeface="Times New Roman" panose="02020603050405020304" pitchFamily="18" charset="0"/>
                        </a:rPr>
                        <a:t>public Socket(InetAddress address,int port) throws IOExcetpion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通过主机地址和监听端口号创建Socket对象。</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5795">
                <a:tc>
                  <a:txBody>
                    <a:bodyPr/>
                    <a:lstStyle/>
                    <a:p>
                      <a:pPr indent="0" algn="ctr">
                        <a:buNone/>
                      </a:pPr>
                      <a:r>
                        <a:rPr lang="en-US" sz="1400" b="0">
                          <a:latin typeface="Times New Roman" panose="02020603050405020304" pitchFamily="18" charset="0"/>
                          <a:cs typeface="Times New Roman" panose="02020603050405020304" pitchFamily="18" charset="0"/>
                        </a:rPr>
                        <a:t>public Socket(String host,int port,InetAddress localAddr,int localPort) throws IOExcetpion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通过主机名、监听端口、本地地址和本地端口号创建Socket对象。</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6430">
                <a:tc>
                  <a:txBody>
                    <a:bodyPr/>
                    <a:lstStyle/>
                    <a:p>
                      <a:pPr indent="0" algn="ctr">
                        <a:buNone/>
                      </a:pPr>
                      <a:r>
                        <a:rPr lang="en-US" sz="1400" b="0">
                          <a:latin typeface="Times New Roman" panose="02020603050405020304" pitchFamily="18" charset="0"/>
                          <a:cs typeface="Times New Roman" panose="02020603050405020304" pitchFamily="18" charset="0"/>
                        </a:rPr>
                        <a:t>public Socket(InetAddress address,int port InetAddress localAddr,int localPort) throws IOExcetpion</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400" b="0">
                          <a:latin typeface="Times New Roman" panose="02020603050405020304" pitchFamily="18" charset="0"/>
                          <a:cs typeface="Times New Roman" panose="02020603050405020304" pitchFamily="18" charset="0"/>
                        </a:rPr>
                        <a:t>通过主机地址、监听端口、本地地址和本地端口创建Socket对象。</a:t>
                      </a:r>
                      <a:endParaRPr lang="en-US" altLang="en-US" sz="1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537210" y="1567180"/>
            <a:ext cx="8376920" cy="1240155"/>
          </a:xfrm>
          <a:prstGeom prst="rect">
            <a:avLst/>
          </a:prstGeom>
          <a:noFill/>
        </p:spPr>
        <p:txBody>
          <a:bodyPr wrap="square" rtlCol="0">
            <a:noAutofit/>
          </a:bodyPr>
          <a:lstStyle/>
          <a:p>
            <a:pPr indent="0" fontAlgn="auto"/>
            <a:r>
              <a:rPr lang="en-US" altLang="zh-CN"/>
              <a:t>         </a:t>
            </a:r>
            <a:r>
              <a:rPr lang="zh-CN" altLang="en-US"/>
              <a:t>建立好Socket连接后，就可以实现通过Socket进行数据传输。但Socket类本身并没有提供关于发送数据和接收数据的方法，它仅仅提供返回输入和输出流的方法，用户在得到Socket的输入和输出的流对象后，就可以充分利用java.io包中输入输出流的读写方法来实现数据之间的传输。</a:t>
            </a:r>
          </a:p>
        </p:txBody>
      </p:sp>
      <p:graphicFrame>
        <p:nvGraphicFramePr>
          <p:cNvPr id="11" name="表格 10"/>
          <p:cNvGraphicFramePr/>
          <p:nvPr>
            <p:custDataLst>
              <p:tags r:id="rId2"/>
            </p:custDataLst>
          </p:nvPr>
        </p:nvGraphicFramePr>
        <p:xfrm>
          <a:off x="438150" y="2861310"/>
          <a:ext cx="8390890" cy="2580005"/>
        </p:xfrm>
        <a:graphic>
          <a:graphicData uri="http://schemas.openxmlformats.org/drawingml/2006/table">
            <a:tbl>
              <a:tblPr/>
              <a:tblGrid>
                <a:gridCol w="4193540">
                  <a:extLst>
                    <a:ext uri="{9D8B030D-6E8A-4147-A177-3AD203B41FA5}">
                      <a16:colId xmlns:a16="http://schemas.microsoft.com/office/drawing/2014/main" val="20000"/>
                    </a:ext>
                  </a:extLst>
                </a:gridCol>
                <a:gridCol w="4197350">
                  <a:extLst>
                    <a:ext uri="{9D8B030D-6E8A-4147-A177-3AD203B41FA5}">
                      <a16:colId xmlns:a16="http://schemas.microsoft.com/office/drawing/2014/main" val="20001"/>
                    </a:ext>
                  </a:extLst>
                </a:gridCol>
              </a:tblGrid>
              <a:tr h="287020">
                <a:tc>
                  <a:txBody>
                    <a:bodyPr/>
                    <a:lstStyle/>
                    <a:p>
                      <a:pPr indent="0" algn="ctr">
                        <a:buNone/>
                      </a:pPr>
                      <a:r>
                        <a:rPr lang="en-US" sz="1600" b="1">
                          <a:latin typeface="宋体" panose="02010600030101010101" pitchFamily="2" charset="-122"/>
                          <a:ea typeface="宋体" panose="02010600030101010101" pitchFamily="2" charset="-122"/>
                          <a:cs typeface="宋体" panose="02010600030101010101" pitchFamily="2" charset="-122"/>
                        </a:rPr>
                        <a:t>常用</a:t>
                      </a:r>
                      <a:r>
                        <a:rPr lang="en-US" sz="1600" b="1">
                          <a:latin typeface="Times New Roman" panose="02020603050405020304" pitchFamily="18" charset="0"/>
                          <a:cs typeface="Times New Roman" panose="02020603050405020304" pitchFamily="18" charset="0"/>
                        </a:rPr>
                        <a:t>方法</a:t>
                      </a:r>
                      <a:endParaRPr lang="en-US" altLang="en-US" sz="1600" b="1">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600" b="1">
                          <a:latin typeface="Times New Roman" panose="02020603050405020304" pitchFamily="18" charset="0"/>
                          <a:cs typeface="Times New Roman" panose="02020603050405020304" pitchFamily="18" charset="0"/>
                        </a:rPr>
                        <a:t>作用</a:t>
                      </a:r>
                      <a:endParaRPr lang="en-US" altLang="en-US" sz="1600" b="1">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6385">
                <a:tc>
                  <a:txBody>
                    <a:bodyPr/>
                    <a:lstStyle/>
                    <a:p>
                      <a:pPr indent="0" algn="ctr">
                        <a:buNone/>
                      </a:pPr>
                      <a:r>
                        <a:rPr lang="en-US" sz="1600" b="0">
                          <a:latin typeface="Times New Roman" panose="02020603050405020304" pitchFamily="18" charset="0"/>
                          <a:cs typeface="Times New Roman" panose="02020603050405020304" pitchFamily="18" charset="0"/>
                        </a:rPr>
                        <a:t>public InetAddress getInetAddress()</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返回Socket连接的InetAddress类对象。</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7020">
                <a:tc>
                  <a:txBody>
                    <a:bodyPr/>
                    <a:lstStyle/>
                    <a:p>
                      <a:pPr indent="0" algn="ctr">
                        <a:buNone/>
                      </a:pPr>
                      <a:r>
                        <a:rPr lang="en-US" sz="1600" b="0">
                          <a:latin typeface="Times New Roman" panose="02020603050405020304" pitchFamily="18" charset="0"/>
                          <a:cs typeface="Times New Roman" panose="02020603050405020304" pitchFamily="18" charset="0"/>
                        </a:rPr>
                        <a:t>public InetAddress getLocalAddress()</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返回Socket连接的本地InetAddress类对象。</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6385">
                <a:tc>
                  <a:txBody>
                    <a:bodyPr/>
                    <a:lstStyle/>
                    <a:p>
                      <a:pPr indent="0" algn="ctr">
                        <a:buNone/>
                      </a:pPr>
                      <a:r>
                        <a:rPr lang="en-US" sz="1600" b="0">
                          <a:latin typeface="Times New Roman" panose="02020603050405020304" pitchFamily="18" charset="0"/>
                          <a:cs typeface="Times New Roman" panose="02020603050405020304" pitchFamily="18" charset="0"/>
                        </a:rPr>
                        <a:t>public int getPort()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返回Socket的端口号。</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6385">
                <a:tc>
                  <a:txBody>
                    <a:bodyPr/>
                    <a:lstStyle/>
                    <a:p>
                      <a:pPr indent="0" algn="ctr">
                        <a:buNone/>
                      </a:pPr>
                      <a:r>
                        <a:rPr lang="en-US" sz="1600" b="0">
                          <a:latin typeface="Times New Roman" panose="02020603050405020304" pitchFamily="18" charset="0"/>
                          <a:cs typeface="Times New Roman" panose="02020603050405020304" pitchFamily="18" charset="0"/>
                        </a:rPr>
                        <a:t>public int getLocalPort()</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返回Socket的本地端口号。</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73405">
                <a:tc>
                  <a:txBody>
                    <a:bodyPr/>
                    <a:lstStyle/>
                    <a:p>
                      <a:pPr indent="0" algn="ctr">
                        <a:buNone/>
                      </a:pPr>
                      <a:r>
                        <a:rPr lang="en-US" sz="1600" b="0">
                          <a:latin typeface="Times New Roman" panose="02020603050405020304" pitchFamily="18" charset="0"/>
                          <a:cs typeface="Times New Roman" panose="02020603050405020304" pitchFamily="18" charset="0"/>
                        </a:rPr>
                        <a:t>public InputStream getInputStream() throws IOException</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获取Socket的输入流。</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73405">
                <a:tc>
                  <a:txBody>
                    <a:bodyPr/>
                    <a:lstStyle/>
                    <a:p>
                      <a:pPr indent="0" algn="ctr">
                        <a:buNone/>
                      </a:pPr>
                      <a:r>
                        <a:rPr lang="en-US" sz="1600" b="0">
                          <a:latin typeface="Times New Roman" panose="02020603050405020304" pitchFamily="18" charset="0"/>
                          <a:cs typeface="Times New Roman" panose="02020603050405020304" pitchFamily="18" charset="0"/>
                        </a:rPr>
                        <a:t>public OutputStream getOutputStream() throws IOException</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Times New Roman" panose="02020603050405020304" pitchFamily="18" charset="0"/>
                          <a:cs typeface="Times New Roman" panose="02020603050405020304" pitchFamily="18" charset="0"/>
                        </a:rPr>
                        <a:t>获取Socket的输出流。</a:t>
                      </a:r>
                      <a:endParaRPr lang="en-US" altLang="en-US" sz="16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537210" y="1567180"/>
            <a:ext cx="8376920" cy="1240155"/>
          </a:xfrm>
          <a:prstGeom prst="rect">
            <a:avLst/>
          </a:prstGeom>
          <a:noFill/>
        </p:spPr>
        <p:txBody>
          <a:bodyPr wrap="square" rtlCol="0">
            <a:noAutofit/>
          </a:bodyPr>
          <a:lstStyle/>
          <a:p>
            <a:pPr indent="0" fontAlgn="auto"/>
            <a:r>
              <a:rPr lang="zh-CN" altLang="en-US" sz="1400"/>
              <a:t>[例3.6]创建客户端Socket（SocketDemo.java的代码）</a:t>
            </a:r>
          </a:p>
          <a:p>
            <a:pPr indent="0" fontAlgn="auto"/>
            <a:r>
              <a:rPr lang="zh-CN" altLang="en-US" sz="1400"/>
              <a:t>package chapter3;</a:t>
            </a:r>
          </a:p>
          <a:p>
            <a:pPr indent="0" fontAlgn="auto"/>
            <a:r>
              <a:rPr lang="zh-CN" altLang="en-US" sz="1400"/>
              <a:t>import java.io.BufferedReader;</a:t>
            </a:r>
          </a:p>
          <a:p>
            <a:pPr indent="0" fontAlgn="auto"/>
            <a:r>
              <a:rPr lang="zh-CN" altLang="en-US" sz="1400"/>
              <a:t>import java.io.IOException;</a:t>
            </a:r>
          </a:p>
          <a:p>
            <a:pPr indent="0" fontAlgn="auto"/>
            <a:r>
              <a:rPr lang="zh-CN" altLang="en-US" sz="1400"/>
              <a:t>import java.io.InputStreamReader;</a:t>
            </a:r>
          </a:p>
          <a:p>
            <a:pPr indent="0" fontAlgn="auto"/>
            <a:r>
              <a:rPr lang="zh-CN" altLang="en-US" sz="1400"/>
              <a:t>import java.net.ServerSocket;</a:t>
            </a:r>
          </a:p>
          <a:p>
            <a:pPr indent="0" fontAlgn="auto"/>
            <a:r>
              <a:rPr lang="zh-CN" altLang="en-US" sz="1400"/>
              <a:t>import java.net.Socket;</a:t>
            </a:r>
          </a:p>
          <a:p>
            <a:pPr indent="0" fontAlgn="auto"/>
            <a:r>
              <a:rPr lang="zh-CN" altLang="en-US" sz="1400"/>
              <a:t>public class SocketDemo {</a:t>
            </a:r>
          </a:p>
          <a:p>
            <a:pPr indent="0" fontAlgn="auto"/>
            <a:r>
              <a:rPr lang="zh-CN" altLang="en-US" sz="1400"/>
              <a:t>	//根据主机名称和端口号创建客户端Socket</a:t>
            </a:r>
          </a:p>
          <a:p>
            <a:pPr indent="0" fontAlgn="auto"/>
            <a:r>
              <a:rPr lang="zh-CN" altLang="en-US" sz="1400"/>
              <a:t>	public Socket getSocket(String host, int port) {</a:t>
            </a:r>
          </a:p>
          <a:p>
            <a:pPr indent="0" fontAlgn="auto"/>
            <a:r>
              <a:rPr lang="zh-CN" altLang="en-US" sz="1400"/>
              <a:t>		Socket socket = null;</a:t>
            </a:r>
          </a:p>
          <a:p>
            <a:pPr indent="0" fontAlgn="auto"/>
            <a:r>
              <a:rPr lang="zh-CN" altLang="en-US" sz="1400"/>
              <a:t>		try {</a:t>
            </a:r>
          </a:p>
          <a:p>
            <a:pPr indent="0" fontAlgn="auto"/>
            <a:r>
              <a:rPr lang="zh-CN" altLang="en-US" sz="1400"/>
              <a:t>			socket = new Socket(host, port);</a:t>
            </a:r>
          </a:p>
          <a:p>
            <a:pPr indent="0" fontAlgn="auto"/>
            <a:r>
              <a:rPr lang="zh-CN" altLang="en-US" sz="1400"/>
              <a:t>		} catch (IOException e) {</a:t>
            </a:r>
          </a:p>
          <a:p>
            <a:pPr indent="0" fontAlgn="auto"/>
            <a:r>
              <a:rPr lang="zh-CN" altLang="en-US" sz="1400"/>
              <a:t>			e.printStackTrace();</a:t>
            </a:r>
          </a:p>
          <a:p>
            <a:pPr indent="0" fontAlgn="auto"/>
            <a:r>
              <a:rPr lang="zh-CN" altLang="en-US" sz="1400"/>
              <a:t>		}</a:t>
            </a:r>
          </a:p>
          <a:p>
            <a:pPr indent="0" fontAlgn="auto"/>
            <a:r>
              <a:rPr lang="zh-CN" altLang="en-US" sz="1400"/>
              <a:t>		return socket;</a:t>
            </a:r>
          </a:p>
          <a:p>
            <a:pPr indent="0" fontAlgn="auto"/>
            <a:r>
              <a:rPr lang="zh-CN" altLang="en-US" sz="1400"/>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537210" y="1567180"/>
            <a:ext cx="8376920" cy="1240155"/>
          </a:xfrm>
          <a:prstGeom prst="rect">
            <a:avLst/>
          </a:prstGeom>
          <a:noFill/>
        </p:spPr>
        <p:txBody>
          <a:bodyPr wrap="square" rtlCol="0">
            <a:noAutofit/>
          </a:bodyPr>
          <a:lstStyle/>
          <a:p>
            <a:pPr indent="0" fontAlgn="auto"/>
            <a:r>
              <a:rPr lang="zh-CN" altLang="en-US" sz="1400"/>
              <a:t>	//创建服务器端ServerSocket</a:t>
            </a:r>
          </a:p>
          <a:p>
            <a:pPr indent="0" fontAlgn="auto"/>
            <a:r>
              <a:rPr lang="zh-CN" altLang="en-US" sz="1400"/>
              <a:t>	public ServerSocket getServerSocket(int port) {</a:t>
            </a:r>
          </a:p>
          <a:p>
            <a:pPr indent="0" fontAlgn="auto"/>
            <a:r>
              <a:rPr lang="zh-CN" altLang="en-US" sz="1400"/>
              <a:t>		ServerSocket server = null;</a:t>
            </a:r>
          </a:p>
          <a:p>
            <a:pPr indent="0" fontAlgn="auto"/>
            <a:r>
              <a:rPr lang="zh-CN" altLang="en-US" sz="1400"/>
              <a:t>		try {</a:t>
            </a:r>
          </a:p>
          <a:p>
            <a:pPr indent="0" fontAlgn="auto"/>
            <a:r>
              <a:rPr lang="zh-CN" altLang="en-US" sz="1400"/>
              <a:t>			server=new ServerSocket(port);</a:t>
            </a:r>
          </a:p>
          <a:p>
            <a:pPr indent="0" fontAlgn="auto"/>
            <a:r>
              <a:rPr lang="zh-CN" altLang="en-US" sz="1400"/>
              <a:t>		}catch (IOException e) {</a:t>
            </a:r>
          </a:p>
          <a:p>
            <a:pPr indent="0" fontAlgn="auto"/>
            <a:r>
              <a:rPr lang="zh-CN" altLang="en-US" sz="1400"/>
              <a:t>			e.printStackTrace();</a:t>
            </a:r>
          </a:p>
          <a:p>
            <a:pPr indent="0" fontAlgn="auto"/>
            <a:r>
              <a:rPr lang="zh-CN" altLang="en-US" sz="1400"/>
              <a:t>		}</a:t>
            </a:r>
          </a:p>
          <a:p>
            <a:pPr indent="0" fontAlgn="auto"/>
            <a:r>
              <a:rPr lang="zh-CN" altLang="en-US" sz="1400"/>
              <a:t>		return server;</a:t>
            </a:r>
          </a:p>
          <a:p>
            <a:pPr indent="0" fontAlgn="auto"/>
            <a:r>
              <a:rPr lang="zh-CN" altLang="en-US" sz="1400"/>
              <a:t>	}</a:t>
            </a:r>
          </a:p>
          <a:p>
            <a:pPr indent="0" fontAlgn="auto"/>
            <a:r>
              <a:rPr lang="zh-CN" altLang="en-US" sz="1400"/>
              <a:t>	//通信</a:t>
            </a:r>
          </a:p>
          <a:p>
            <a:pPr indent="0" fontAlgn="auto"/>
            <a:r>
              <a:rPr lang="zh-CN" altLang="en-US" sz="1400"/>
              <a:t>	public int connect(ServerSocket server) {</a:t>
            </a:r>
          </a:p>
          <a:p>
            <a:pPr indent="0" fontAlgn="auto"/>
            <a:r>
              <a:rPr lang="zh-CN" altLang="en-US" sz="1400"/>
              <a:t>		Socket socket=null;</a:t>
            </a:r>
          </a:p>
          <a:p>
            <a:pPr indent="0" fontAlgn="auto"/>
            <a:r>
              <a:rPr lang="zh-CN" altLang="en-US" sz="140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3.6.4  基于Socket（套接字）的Java网络编程</a:t>
            </a:r>
          </a:p>
        </p:txBody>
      </p:sp>
      <p:sp>
        <p:nvSpPr>
          <p:cNvPr id="10" name="文本框 9"/>
          <p:cNvSpPr txBox="1"/>
          <p:nvPr/>
        </p:nvSpPr>
        <p:spPr>
          <a:xfrm>
            <a:off x="537210" y="1567180"/>
            <a:ext cx="8376920" cy="3654425"/>
          </a:xfrm>
          <a:prstGeom prst="rect">
            <a:avLst/>
          </a:prstGeom>
          <a:noFill/>
        </p:spPr>
        <p:txBody>
          <a:bodyPr wrap="square" rtlCol="0">
            <a:noAutofit/>
          </a:bodyPr>
          <a:lstStyle/>
          <a:p>
            <a:pPr indent="0" fontAlgn="auto"/>
            <a:r>
              <a:rPr lang="zh-CN" altLang="en-US" sz="1400">
                <a:sym typeface="+mn-ea"/>
              </a:rPr>
              <a:t>try {</a:t>
            </a:r>
            <a:endParaRPr lang="zh-CN" altLang="en-US" sz="1400"/>
          </a:p>
          <a:p>
            <a:pPr indent="0" fontAlgn="auto"/>
            <a:r>
              <a:rPr lang="zh-CN" altLang="en-US" sz="1400">
                <a:sym typeface="+mn-ea"/>
              </a:rPr>
              <a:t>		    //accept()方法接收到请求会返回一个Socket对象</a:t>
            </a:r>
            <a:endParaRPr lang="zh-CN" altLang="en-US" sz="1400"/>
          </a:p>
          <a:p>
            <a:pPr indent="0" fontAlgn="auto"/>
            <a:r>
              <a:rPr lang="zh-CN" altLang="en-US" sz="1400">
                <a:sym typeface="+mn-ea"/>
              </a:rPr>
              <a:t>		    socket=server.accept();</a:t>
            </a:r>
            <a:endParaRPr lang="zh-CN" altLang="en-US" sz="1400"/>
          </a:p>
          <a:p>
            <a:pPr indent="0" fontAlgn="auto"/>
            <a:r>
              <a:rPr lang="zh-CN" altLang="en-US" sz="1400">
                <a:sym typeface="+mn-ea"/>
              </a:rPr>
              <a:t>			InputStreamReader in=new </a:t>
            </a:r>
            <a:endParaRPr lang="zh-CN" altLang="en-US" sz="1400"/>
          </a:p>
          <a:p>
            <a:pPr indent="0" fontAlgn="auto"/>
            <a:r>
              <a:rPr lang="zh-CN" altLang="en-US" sz="1400">
                <a:sym typeface="+mn-ea"/>
              </a:rPr>
              <a:t>InputStreamReader(socket.getInputStream());</a:t>
            </a:r>
            <a:endParaRPr lang="zh-CN" altLang="en-US" sz="1400"/>
          </a:p>
          <a:p>
            <a:pPr indent="0" fontAlgn="auto"/>
            <a:r>
              <a:rPr lang="zh-CN" altLang="en-US" sz="1400">
                <a:sym typeface="+mn-ea"/>
              </a:rPr>
              <a:t>			BufferedReader br=new BufferedReader(in);</a:t>
            </a:r>
            <a:endParaRPr lang="zh-CN" altLang="en-US" sz="1400"/>
          </a:p>
          <a:p>
            <a:pPr indent="0" fontAlgn="auto"/>
            <a:r>
              <a:rPr lang="zh-CN" altLang="en-US" sz="1400">
                <a:sym typeface="+mn-ea"/>
              </a:rPr>
              <a:t>			String inputLine="";</a:t>
            </a:r>
            <a:endParaRPr lang="zh-CN" altLang="en-US" sz="1400"/>
          </a:p>
          <a:p>
            <a:pPr indent="0" fontAlgn="auto"/>
            <a:r>
              <a:rPr lang="zh-CN" altLang="en-US" sz="1400">
                <a:sym typeface="+mn-ea"/>
              </a:rPr>
              <a:t>			while((inputLine=br.readLine())!=null) {</a:t>
            </a:r>
            <a:endParaRPr lang="zh-CN" altLang="en-US" sz="1400"/>
          </a:p>
          <a:p>
            <a:pPr indent="0" fontAlgn="auto"/>
            <a:r>
              <a:rPr lang="zh-CN" altLang="en-US" sz="1400">
                <a:sym typeface="+mn-ea"/>
              </a:rPr>
              <a:t>			    System.out.println(inputLine);</a:t>
            </a:r>
            <a:endParaRPr lang="zh-CN" altLang="en-US" sz="1400"/>
          </a:p>
          <a:p>
            <a:pPr indent="0" fontAlgn="auto"/>
            <a:r>
              <a:rPr lang="zh-CN" altLang="en-US" sz="1400">
                <a:sym typeface="+mn-ea"/>
              </a:rPr>
              <a:t>			}</a:t>
            </a:r>
            <a:endParaRPr lang="zh-CN" altLang="en-US" sz="1400"/>
          </a:p>
          <a:p>
            <a:pPr indent="0" fontAlgn="auto"/>
            <a:r>
              <a:rPr lang="zh-CN" altLang="en-US" sz="1400">
                <a:sym typeface="+mn-ea"/>
              </a:rPr>
              <a:t>			    socket.close();</a:t>
            </a:r>
            <a:endParaRPr lang="zh-CN" altLang="en-US" sz="1400"/>
          </a:p>
          <a:p>
            <a:pPr indent="0" fontAlgn="auto"/>
            <a:r>
              <a:rPr lang="zh-CN" altLang="en-US" sz="1400">
                <a:sym typeface="+mn-ea"/>
              </a:rPr>
              <a:t>		}catch (IOException e) {</a:t>
            </a:r>
            <a:endParaRPr lang="zh-CN" altLang="en-US" sz="1400"/>
          </a:p>
          <a:p>
            <a:pPr indent="0" fontAlgn="auto"/>
            <a:r>
              <a:rPr lang="zh-CN" altLang="en-US" sz="1400">
                <a:sym typeface="+mn-ea"/>
              </a:rPr>
              <a:t>			e.printStackTrace();</a:t>
            </a:r>
            <a:endParaRPr lang="zh-CN" altLang="en-US" sz="1400"/>
          </a:p>
          <a:p>
            <a:pPr indent="0" fontAlgn="auto"/>
            <a:r>
              <a:rPr lang="zh-CN" altLang="en-US" sz="1400">
                <a:sym typeface="+mn-ea"/>
              </a:rPr>
              <a:t>		}</a:t>
            </a:r>
            <a:endParaRPr lang="zh-CN" altLang="en-US" sz="1400"/>
          </a:p>
          <a:p>
            <a:pPr indent="0" fontAlgn="auto"/>
            <a:r>
              <a:rPr lang="zh-CN" altLang="en-US" sz="1400">
                <a:sym typeface="+mn-ea"/>
              </a:rPr>
              <a:t>		return 1;</a:t>
            </a:r>
            <a:endParaRPr lang="zh-CN" altLang="en-US" sz="1400"/>
          </a:p>
          <a:p>
            <a:pPr indent="0" fontAlgn="auto"/>
            <a:r>
              <a:rPr lang="zh-CN" altLang="en-US" sz="1400">
                <a:sym typeface="+mn-ea"/>
              </a:rPr>
              <a:t>	}</a:t>
            </a:r>
            <a:endParaRPr lang="zh-CN" altLang="en-US" sz="1400"/>
          </a:p>
          <a:p>
            <a:pPr indent="0" fontAlgn="auto"/>
            <a:r>
              <a:rPr lang="zh-CN" altLang="en-US" sz="1400">
                <a:sym typeface="+mn-ea"/>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457200" fontAlgn="auto"/>
            <a:r>
              <a:t>C/S模式显然是一种比较可靠的通信模式。这种模式首先创建一个Socket类，利用Socket类的实例来建立一条可靠的通信连接。客户端和服务器可以通过这个连接传递数据。由客户端发送请求，服务器则在监听的端口监听来自客户端的请求，并为客户端提供相应的服务。</a:t>
            </a:r>
          </a:p>
          <a:p>
            <a:pPr indent="457200" fontAlgn="auto"/>
            <a:r>
              <a:t>在C/S工作模式中，需要定义一套通信协议，客户端和服务器都要遵循这套协议来实现数据交换的工作。在数据交换的过程中，指令由一台计算机传送到另一台计算机，处于监听状态的机器一旦监听到该指令，则根据指令作出相应的处理。</a:t>
            </a:r>
          </a:p>
          <a:p>
            <a:pPr indent="457200" fontAlgn="auto"/>
            <a:r>
              <a:t>例如从数据库中提取合适的数据并进行处理。服务器再将请求处理后的数据返回客户端，这种工作模式就是典型的“请求-应答”工作模式。“请求-应答”工作模式中包含有很多步骤，每一个步骤都有很多个应答选项。</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457200" fontAlgn="auto"/>
            <a:r>
              <a:t>以下是客户端/服务器的一个典型的运作过程</a:t>
            </a:r>
            <a:r>
              <a:rPr lang="en-US"/>
              <a:t>:</a:t>
            </a:r>
          </a:p>
          <a:p>
            <a:pPr indent="457200" fontAlgn="auto"/>
            <a:r>
              <a:rPr lang="en-US"/>
              <a:t>1.服务器监听相应端口；</a:t>
            </a:r>
          </a:p>
          <a:p>
            <a:pPr indent="457200" fontAlgn="auto"/>
            <a:r>
              <a:rPr lang="en-US"/>
              <a:t>2.客户端发送一个请求；</a:t>
            </a:r>
          </a:p>
          <a:p>
            <a:pPr indent="457200" fontAlgn="auto"/>
            <a:r>
              <a:rPr lang="en-US"/>
              <a:t>3.服务器接收到该请求；</a:t>
            </a:r>
          </a:p>
          <a:p>
            <a:pPr indent="457200" fontAlgn="auto"/>
            <a:r>
              <a:rPr lang="en-US"/>
              <a:t>4.服务器处理该请求；</a:t>
            </a:r>
          </a:p>
          <a:p>
            <a:pPr indent="457200" fontAlgn="auto"/>
            <a:r>
              <a:rPr lang="en-US"/>
              <a:t>5.服务器将请求的处理结果返回到客户端。</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457200" fontAlgn="auto"/>
            <a:r>
              <a:t>服务器的类中首先需要用到的是Java.net包中的网络类，这些类都被封装在Java.net包中。同时需要监听指定端口并接收从客户端所发送过来的信息，将经过处理的数据返回到客户端。传输数据需要使用输入输出流Java.io包，因此编写服务器程序需要导入Java.net和Java.io两个包。</a:t>
            </a:r>
          </a:p>
          <a:p>
            <a:pPr indent="457200" fontAlgn="auto"/>
            <a:r>
              <a:t>首先假设服务器类的名称为CS_Server，同时可以将其作为一个单独的线程来执行，可以将该类从Thread类继承或者实现Runnable接口。下一步在类内的变量定义中可以定义用来监听用户连接的ServerSocket类对象名称和监听端口号。定义语句如下：</a:t>
            </a:r>
          </a:p>
          <a:p>
            <a:pPr indent="457200" fontAlgn="auto"/>
            <a:r>
              <a:t>    int port=8888；</a:t>
            </a:r>
          </a:p>
          <a:p>
            <a:pPr indent="457200" fontAlgn="auto"/>
            <a:r>
              <a:t>    ServerSocket serverSocket=null；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rPr>
              <a:t>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Java多线程机制的实现</a:t>
            </a: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15009" y="1283314"/>
            <a:ext cx="8272463" cy="1198880"/>
          </a:xfrm>
          <a:prstGeom prst="rect">
            <a:avLst/>
          </a:prstGeom>
          <a:noFill/>
        </p:spPr>
        <p:txBody>
          <a:bodyPr wrap="square" rtlCol="0">
            <a:spAutoFit/>
          </a:bodyPr>
          <a:lstStyle/>
          <a:p>
            <a:pPr indent="457200" algn="just" fontAlgn="auto">
              <a:extLst>
                <a:ext uri="{35155182-B16C-46BC-9424-99874614C6A1}">
                  <wpsdc:indentchars xmlns="" xmlns:wpsdc="http://www.wps.cn/officeDocument/2017/drawingmlCustomData" val="200" checksum="59296752"/>
                </a:ext>
              </a:extLst>
            </a:pPr>
            <a:r>
              <a:rPr dirty="0">
                <a:latin typeface="汉仪雅酷黑 65W" panose="020B0604020202020204" charset="-122"/>
                <a:ea typeface="汉仪雅酷黑 65W" panose="020B0604020202020204" charset="-122"/>
              </a:rPr>
              <a:t>Java提供了两种线程的实现方式。第一种是继承Thread类的办法，构造Thread类的一个子类，并在run()方法中包含线程运行的代码，该方法多用于Java应用程序中。第二种是通过实现接口Runnable来实现。该方法多用于Java applet小应用程序中。以下对这两种方式进行介绍。</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457200" fontAlgn="auto"/>
            <a:r>
              <a:t>在服务器类的构造函数中，需要实例化服务器监听Socket对象在指定端口监听客户端的连接。</a:t>
            </a:r>
          </a:p>
          <a:p>
            <a:pPr indent="457200" fontAlgn="auto"/>
            <a:r>
              <a:t>    public CS_Server()</a:t>
            </a:r>
          </a:p>
          <a:p>
            <a:pPr indent="457200" fontAlgn="auto"/>
            <a:r>
              <a:t>    {</a:t>
            </a:r>
          </a:p>
          <a:p>
            <a:pPr indent="457200" fontAlgn="auto"/>
            <a:r>
              <a:t>        try</a:t>
            </a:r>
          </a:p>
          <a:p>
            <a:pPr indent="457200" fontAlgn="auto"/>
            <a:r>
              <a:t>        {</a:t>
            </a:r>
          </a:p>
          <a:p>
            <a:pPr indent="457200" fontAlgn="auto"/>
            <a:r>
              <a:t>	       serverSocket=new ServerSocket(port);</a:t>
            </a:r>
          </a:p>
          <a:p>
            <a:pPr indent="457200" fontAlgn="auto"/>
            <a:r>
              <a:t>        }</a:t>
            </a:r>
          </a:p>
          <a:p>
            <a:pPr indent="457200" fontAlgn="auto"/>
            <a:r>
              <a:t>        catch(Exception e)</a:t>
            </a:r>
          </a:p>
          <a:p>
            <a:pPr indent="457200" fontAlgn="auto"/>
            <a:r>
              <a:t>        {</a:t>
            </a:r>
          </a:p>
          <a:p>
            <a:pPr indent="457200" fontAlgn="auto"/>
            <a:r>
              <a:t>       	System.out.println(e.toString());</a:t>
            </a:r>
          </a:p>
          <a:p>
            <a:pPr indent="457200" fontAlgn="auto"/>
            <a:r>
              <a:t>        }</a:t>
            </a:r>
          </a:p>
          <a:p>
            <a:pPr indent="457200" fontAlgn="auto"/>
            <a:r>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0" fontAlgn="auto"/>
            <a:r>
              <a:rPr lang="en-US"/>
              <a:t>       </a:t>
            </a:r>
            <a:r>
              <a:t>以下是服务器程序的编写步骤。</a:t>
            </a:r>
          </a:p>
          <a:p>
            <a:pPr marL="342900" indent="-342900" fontAlgn="auto">
              <a:buAutoNum type="arabicPeriod"/>
            </a:pPr>
            <a:r>
              <a:t>服务器监听指定端口；</a:t>
            </a:r>
          </a:p>
          <a:p>
            <a:pPr marL="342900" indent="-342900" fontAlgn="auto">
              <a:buAutoNum type="arabicPeriod"/>
            </a:pPr>
            <a:r>
              <a:t>当接收到客户机一个请求时，创建一个新线程从套接字Socket读取数据；</a:t>
            </a:r>
          </a:p>
          <a:p>
            <a:pPr marL="342900" indent="-342900" fontAlgn="auto">
              <a:buAutoNum type="arabicPeriod"/>
            </a:pPr>
            <a:r>
              <a:t>服务器处理该请求；</a:t>
            </a:r>
          </a:p>
          <a:p>
            <a:pPr marL="342900" indent="-342900" fontAlgn="auto">
              <a:buAutoNum type="arabicPeriod"/>
            </a:pPr>
            <a:r>
              <a:t>服务器返回请求的处理结果到客户机；</a:t>
            </a:r>
          </a:p>
          <a:p>
            <a:pPr marL="342900" indent="-342900" fontAlgn="auto">
              <a:buAutoNum type="arabicPeriod"/>
            </a:pPr>
            <a:r>
              <a:t>服务器重新监听指定端口。</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0" fontAlgn="auto"/>
            <a:r>
              <a:rPr sz="1600"/>
              <a:t>[例3.7] 服务器程序（CS_Server.java）。</a:t>
            </a:r>
          </a:p>
          <a:p>
            <a:pPr indent="0" fontAlgn="auto"/>
            <a:r>
              <a:rPr sz="1600"/>
              <a:t>package chapter3;</a:t>
            </a:r>
          </a:p>
          <a:p>
            <a:pPr indent="0" fontAlgn="auto"/>
            <a:r>
              <a:rPr sz="1600"/>
              <a:t>import java.net.*;</a:t>
            </a:r>
          </a:p>
          <a:p>
            <a:pPr indent="0" fontAlgn="auto"/>
            <a:r>
              <a:rPr sz="1600"/>
              <a:t>public class CS_Server extends Thread {</a:t>
            </a:r>
          </a:p>
          <a:p>
            <a:pPr indent="0" fontAlgn="auto"/>
            <a:r>
              <a:rPr sz="1600"/>
              <a:t>//使用类ServerSocket定义服务器套接字。</a:t>
            </a:r>
          </a:p>
          <a:p>
            <a:pPr indent="0" fontAlgn="auto"/>
            <a:r>
              <a:rPr sz="1600"/>
              <a:t>	public ServerSocket serverSocket=null;</a:t>
            </a:r>
          </a:p>
          <a:p>
            <a:pPr indent="0" fontAlgn="auto"/>
            <a:r>
              <a:rPr sz="1600"/>
              <a:t>	public CS_Server(int port) {</a:t>
            </a:r>
          </a:p>
          <a:p>
            <a:pPr indent="0" fontAlgn="auto"/>
            <a:r>
              <a:rPr sz="1600"/>
              <a:t>		try {</a:t>
            </a:r>
          </a:p>
          <a:p>
            <a:pPr indent="0" fontAlgn="auto"/>
            <a:r>
              <a:rPr sz="1600"/>
              <a:t>			//端口号1024以下是系统端口。</a:t>
            </a:r>
          </a:p>
          <a:p>
            <a:pPr indent="0" fontAlgn="auto"/>
            <a:r>
              <a:rPr sz="1600"/>
              <a:t>			if(port&lt;=1024) return;</a:t>
            </a:r>
          </a:p>
          <a:p>
            <a:pPr indent="0" fontAlgn="auto"/>
            <a:r>
              <a:rPr sz="1600"/>
              <a:t>			//指定服务器端口</a:t>
            </a:r>
          </a:p>
          <a:p>
            <a:pPr indent="0" fontAlgn="auto"/>
            <a:r>
              <a:rPr sz="1600"/>
              <a:t>			serverSocket=new ServerSocket(port);</a:t>
            </a:r>
          </a:p>
          <a:p>
            <a:pPr indent="0" fontAlgn="auto"/>
            <a:r>
              <a:rPr sz="1600"/>
              <a:t>		} catch(Exception e) {</a:t>
            </a:r>
          </a:p>
          <a:p>
            <a:pPr indent="0" fontAlgn="auto"/>
            <a:r>
              <a:rPr sz="1600"/>
              <a:t>			e.printStackTrace();</a:t>
            </a:r>
          </a:p>
          <a:p>
            <a:pPr indent="0" fontAlgn="auto"/>
            <a:r>
              <a:rPr sz="1600"/>
              <a:t>		}</a:t>
            </a:r>
          </a:p>
          <a:p>
            <a:pPr indent="0" fontAlgn="auto"/>
            <a:r>
              <a:rPr sz="1600"/>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19760" y="114427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404620"/>
            <a:ext cx="8376920" cy="3756660"/>
          </a:xfrm>
          <a:prstGeom prst="rect">
            <a:avLst/>
          </a:prstGeom>
          <a:noFill/>
        </p:spPr>
        <p:txBody>
          <a:bodyPr wrap="square" rtlCol="0">
            <a:noAutofit/>
          </a:bodyPr>
          <a:lstStyle/>
          <a:p>
            <a:pPr indent="0" fontAlgn="auto"/>
            <a:r>
              <a:rPr sz="1400"/>
              <a:t>public void run() {</a:t>
            </a:r>
          </a:p>
          <a:p>
            <a:pPr indent="0" fontAlgn="auto"/>
            <a:r>
              <a:rPr sz="1400"/>
              <a:t>		try {</a:t>
            </a:r>
          </a:p>
          <a:p>
            <a:pPr indent="0" fontAlgn="auto"/>
            <a:r>
              <a:rPr sz="1400"/>
              <a:t>		    Socket socket=null;</a:t>
            </a:r>
          </a:p>
          <a:p>
            <a:pPr indent="0" fontAlgn="auto"/>
            <a:r>
              <a:rPr sz="1400"/>
              <a:t>		    while(true) {</a:t>
            </a:r>
          </a:p>
          <a:p>
            <a:pPr indent="0" fontAlgn="auto"/>
            <a:r>
              <a:rPr sz="1400"/>
              <a:t>//使用accept()方法监听。</a:t>
            </a:r>
          </a:p>
          <a:p>
            <a:pPr indent="0" fontAlgn="auto"/>
            <a:r>
              <a:rPr sz="1400"/>
              <a:t>			socket=serverSocket.accept();</a:t>
            </a:r>
          </a:p>
          <a:p>
            <a:pPr indent="0" fontAlgn="auto"/>
            <a:r>
              <a:rPr sz="1400"/>
              <a:t>			//创建服务器程序子进程。</a:t>
            </a:r>
          </a:p>
          <a:p>
            <a:pPr indent="0" fontAlgn="auto"/>
            <a:r>
              <a:rPr sz="1400"/>
              <a:t>			ServerThread userThread=new ServerThread(socket);</a:t>
            </a:r>
          </a:p>
          <a:p>
            <a:pPr indent="0" fontAlgn="auto"/>
            <a:r>
              <a:rPr sz="1400"/>
              <a:t>			//执行子程序ServerThread的run()方法。</a:t>
            </a:r>
          </a:p>
          <a:p>
            <a:pPr indent="0" fontAlgn="auto"/>
            <a:r>
              <a:rPr sz="1400"/>
              <a:t>			userThread.start();</a:t>
            </a:r>
          </a:p>
          <a:p>
            <a:pPr indent="0" fontAlgn="auto"/>
            <a:r>
              <a:rPr sz="1400"/>
              <a:t>			}</a:t>
            </a:r>
          </a:p>
          <a:p>
            <a:pPr indent="0" fontAlgn="auto"/>
            <a:r>
              <a:rPr sz="1400"/>
              <a:t>		} catch(Exception e) { e.printStackTrace(); }</a:t>
            </a:r>
          </a:p>
          <a:p>
            <a:pPr indent="0" fontAlgn="auto"/>
            <a:r>
              <a:rPr sz="1400"/>
              <a:t>	}</a:t>
            </a:r>
          </a:p>
          <a:p>
            <a:pPr indent="0" fontAlgn="auto"/>
            <a:r>
              <a:rPr sz="1400"/>
              <a:t>	public static void main(String[] args) {</a:t>
            </a:r>
          </a:p>
          <a:p>
            <a:pPr indent="0" fontAlgn="auto"/>
            <a:r>
              <a:rPr sz="1400"/>
              <a:t>		CS_Server server=new CS_Server(8848);</a:t>
            </a:r>
          </a:p>
          <a:p>
            <a:pPr indent="0" fontAlgn="auto"/>
            <a:r>
              <a:rPr sz="1400"/>
              <a:t>		System.out.println("Server has already started up!");</a:t>
            </a:r>
          </a:p>
          <a:p>
            <a:pPr indent="0" fontAlgn="auto"/>
            <a:r>
              <a:rPr sz="1400"/>
              <a:t>//创建一个线程,该线程调用run方法。</a:t>
            </a:r>
          </a:p>
          <a:p>
            <a:pPr indent="0" fontAlgn="auto"/>
            <a:r>
              <a:rPr sz="1400"/>
              <a:t>		server.start(); </a:t>
            </a:r>
          </a:p>
          <a:p>
            <a:pPr indent="0" fontAlgn="auto"/>
            <a:r>
              <a:rPr sz="1400"/>
              <a:t>	}</a:t>
            </a:r>
          </a:p>
          <a:p>
            <a:pPr indent="0" fontAlgn="auto"/>
            <a:r>
              <a:rPr sz="14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19760" y="114427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602105"/>
            <a:ext cx="8376920" cy="3756660"/>
          </a:xfrm>
          <a:prstGeom prst="rect">
            <a:avLst/>
          </a:prstGeom>
          <a:noFill/>
        </p:spPr>
        <p:txBody>
          <a:bodyPr wrap="square" rtlCol="0">
            <a:noAutofit/>
          </a:bodyPr>
          <a:lstStyle/>
          <a:p>
            <a:pPr indent="0" fontAlgn="auto"/>
            <a:r>
              <a:rPr sz="1400"/>
              <a:t>[例3.8]服务程序子程序（ServerThread.java）</a:t>
            </a:r>
          </a:p>
          <a:p>
            <a:pPr indent="0" fontAlgn="auto"/>
            <a:r>
              <a:rPr sz="1400"/>
              <a:t>package chapter3;</a:t>
            </a:r>
          </a:p>
          <a:p>
            <a:pPr indent="0" fontAlgn="auto"/>
            <a:r>
              <a:rPr sz="1400"/>
              <a:t>import java.io.DataInputStream;</a:t>
            </a:r>
          </a:p>
          <a:p>
            <a:pPr indent="0" fontAlgn="auto"/>
            <a:r>
              <a:rPr sz="1400"/>
              <a:t>import java.io.DataOutputStream;</a:t>
            </a:r>
          </a:p>
          <a:p>
            <a:pPr indent="0" fontAlgn="auto"/>
            <a:r>
              <a:rPr sz="1400"/>
              <a:t>import java.io.IOException;</a:t>
            </a:r>
          </a:p>
          <a:p>
            <a:pPr indent="0" fontAlgn="auto"/>
            <a:r>
              <a:rPr sz="1400"/>
              <a:t>import java.net.Socket;</a:t>
            </a:r>
          </a:p>
          <a:p>
            <a:pPr indent="0" fontAlgn="auto"/>
            <a:r>
              <a:rPr sz="1400"/>
              <a:t>public class ServerThread extends Thread {</a:t>
            </a:r>
          </a:p>
          <a:p>
            <a:pPr indent="0" fontAlgn="auto"/>
            <a:r>
              <a:rPr sz="1400"/>
              <a:t>		//服务器端子进程ServerThread.java</a:t>
            </a:r>
          </a:p>
          <a:p>
            <a:pPr indent="0" fontAlgn="auto"/>
            <a:r>
              <a:rPr sz="1400"/>
              <a:t>		protected DataInputStream inStream;</a:t>
            </a:r>
          </a:p>
          <a:p>
            <a:pPr indent="0" fontAlgn="auto"/>
            <a:r>
              <a:rPr sz="1400"/>
              <a:t>		protected DataOutputStream outStream;</a:t>
            </a:r>
          </a:p>
          <a:p>
            <a:pPr indent="0" fontAlgn="auto"/>
            <a:r>
              <a:rPr sz="1400"/>
              <a:t>		protected Socket socket;</a:t>
            </a:r>
          </a:p>
          <a:p>
            <a:pPr indent="0" fontAlgn="auto"/>
            <a:r>
              <a:rPr sz="1400"/>
              <a:t>		public ServerThread(Socket socket) {</a:t>
            </a:r>
          </a:p>
          <a:p>
            <a:pPr indent="0" fontAlgn="auto"/>
            <a:r>
              <a:rPr sz="1400"/>
              <a:t>			try {</a:t>
            </a:r>
          </a:p>
          <a:p>
            <a:pPr indent="0" fontAlgn="auto"/>
            <a:r>
              <a:rPr sz="1400"/>
              <a:t>			  this.socket=socket;</a:t>
            </a:r>
          </a:p>
          <a:p>
            <a:pPr indent="0" fontAlgn="auto"/>
            <a:r>
              <a:rPr sz="1400"/>
              <a:t>			  //输入对象inStream</a:t>
            </a:r>
          </a:p>
          <a:p>
            <a:pPr indent="0" fontAlgn="auto"/>
            <a:r>
              <a:rPr sz="1400"/>
              <a:t>		inStream=new DataInputStream(socket.getInputStream());</a:t>
            </a:r>
          </a:p>
          <a:p>
            <a:pPr indent="0" fontAlgn="auto"/>
            <a:r>
              <a:rPr sz="1400"/>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19760" y="114427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602105"/>
            <a:ext cx="8376920" cy="3756660"/>
          </a:xfrm>
          <a:prstGeom prst="rect">
            <a:avLst/>
          </a:prstGeom>
          <a:noFill/>
        </p:spPr>
        <p:txBody>
          <a:bodyPr wrap="square" rtlCol="0">
            <a:noAutofit/>
          </a:bodyPr>
          <a:lstStyle/>
          <a:p>
            <a:pPr indent="0" fontAlgn="auto"/>
            <a:r>
              <a:rPr sz="1400"/>
              <a:t> //输出对象outStream</a:t>
            </a:r>
          </a:p>
          <a:p>
            <a:pPr indent="0" fontAlgn="auto"/>
            <a:r>
              <a:rPr sz="1400"/>
              <a:t>	    outStream=new DataOutputStream(socket.getOutputStream());</a:t>
            </a:r>
          </a:p>
          <a:p>
            <a:pPr indent="0" fontAlgn="auto"/>
            <a:r>
              <a:rPr sz="1400"/>
              <a:t>			} catch(Exception e) {  e.printStackTrace(); }</a:t>
            </a:r>
          </a:p>
          <a:p>
            <a:pPr indent="0" fontAlgn="auto"/>
            <a:r>
              <a:rPr sz="1400"/>
              <a:t>		}</a:t>
            </a:r>
          </a:p>
          <a:p>
            <a:pPr indent="0" fontAlgn="auto"/>
            <a:r>
              <a:rPr sz="1400"/>
              <a:t>	//服务器处理接收到的信息</a:t>
            </a:r>
          </a:p>
          <a:p>
            <a:pPr indent="0" fontAlgn="auto"/>
            <a:r>
              <a:rPr sz="1400"/>
              <a:t>	public void dataOperate(String msg){</a:t>
            </a:r>
          </a:p>
          <a:p>
            <a:pPr indent="0" fontAlgn="auto"/>
            <a:r>
              <a:rPr sz="1400"/>
              <a:t>		String reply="服务器接收到的客户端信息："+ msg+"\n";</a:t>
            </a:r>
          </a:p>
          <a:p>
            <a:pPr indent="0" fontAlgn="auto"/>
            <a:r>
              <a:rPr sz="1400"/>
              <a:t>		try {</a:t>
            </a:r>
          </a:p>
          <a:p>
            <a:pPr indent="0" fontAlgn="auto"/>
            <a:r>
              <a:rPr sz="1400"/>
              <a:t>			//返回信息到客户端</a:t>
            </a:r>
          </a:p>
          <a:p>
            <a:pPr indent="0" fontAlgn="auto"/>
            <a:r>
              <a:rPr sz="1400"/>
              <a:t>		System.out.println("服务器接收到信息："+msg+"\n");</a:t>
            </a:r>
          </a:p>
          <a:p>
            <a:pPr indent="0" fontAlgn="auto"/>
            <a:r>
              <a:rPr sz="1400"/>
              <a:t>			outStream.writeUTF(reply);</a:t>
            </a:r>
          </a:p>
          <a:p>
            <a:pPr indent="0" fontAlgn="auto"/>
            <a:r>
              <a:rPr sz="1400"/>
              <a:t>		} catch(IOException e) {e.printStackTrace();}</a:t>
            </a:r>
          </a:p>
          <a:p>
            <a:pPr indent="0" fontAlgn="auto"/>
            <a:r>
              <a:rPr sz="140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19760" y="114427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3.6.5  服务器端程序的编写</a:t>
            </a:r>
          </a:p>
        </p:txBody>
      </p:sp>
      <p:sp>
        <p:nvSpPr>
          <p:cNvPr id="10" name="文本框 9"/>
          <p:cNvSpPr txBox="1"/>
          <p:nvPr/>
        </p:nvSpPr>
        <p:spPr>
          <a:xfrm>
            <a:off x="537210" y="1602105"/>
            <a:ext cx="8376920" cy="3756660"/>
          </a:xfrm>
          <a:prstGeom prst="rect">
            <a:avLst/>
          </a:prstGeom>
          <a:noFill/>
        </p:spPr>
        <p:txBody>
          <a:bodyPr wrap="square" rtlCol="0">
            <a:noAutofit/>
          </a:bodyPr>
          <a:lstStyle/>
          <a:p>
            <a:pPr indent="0" fontAlgn="auto"/>
            <a:r>
              <a:rPr sz="1400"/>
              <a:t>public void run() {</a:t>
            </a:r>
          </a:p>
          <a:p>
            <a:pPr indent="0" fontAlgn="auto"/>
            <a:r>
              <a:rPr sz="1400"/>
              <a:t>			String getInfo=null;</a:t>
            </a:r>
          </a:p>
          <a:p>
            <a:pPr indent="0" fontAlgn="auto"/>
            <a:r>
              <a:rPr sz="1400"/>
              <a:t>			try {</a:t>
            </a:r>
          </a:p>
          <a:p>
            <a:pPr indent="0" fontAlgn="auto"/>
            <a:r>
              <a:rPr sz="1400"/>
              <a:t>				while(true) {</a:t>
            </a:r>
          </a:p>
          <a:p>
            <a:pPr indent="0" fontAlgn="auto"/>
            <a:r>
              <a:rPr sz="1400"/>
              <a:t>					//从Socket中读取来自客户端的数据</a:t>
            </a:r>
          </a:p>
          <a:p>
            <a:pPr indent="0" fontAlgn="auto"/>
            <a:r>
              <a:rPr sz="1400"/>
              <a:t>					getInfo=inStream.readUTF();</a:t>
            </a:r>
          </a:p>
          <a:p>
            <a:pPr indent="0" fontAlgn="auto"/>
            <a:r>
              <a:rPr sz="1400"/>
              <a:t>					dataOperate(getInfo);</a:t>
            </a:r>
          </a:p>
          <a:p>
            <a:pPr indent="0" fontAlgn="auto"/>
            <a:r>
              <a:rPr sz="1400"/>
              <a:t>				}</a:t>
            </a:r>
          </a:p>
          <a:p>
            <a:pPr indent="0" fontAlgn="auto"/>
            <a:r>
              <a:rPr sz="1400"/>
              <a:t>			} catch(Exception e) {e.printStackTrace(); }</a:t>
            </a:r>
          </a:p>
          <a:p>
            <a:pPr indent="0" fontAlgn="auto"/>
            <a:r>
              <a:rPr sz="1400"/>
              <a:t>		}</a:t>
            </a:r>
          </a:p>
          <a:p>
            <a:pPr indent="0" fontAlgn="auto"/>
            <a:r>
              <a:rPr sz="1400"/>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457200" fontAlgn="auto"/>
            <a:r>
              <a:t>客户端程序的编写过程与服务器程序的编写过程大致相同。首先需要导入Java.net包和Java.io包，实现客户端类并将该类从线程类Thread继承。与服务器程序不同的是，客户端无须实例化监听线程来监听建立Socket的连接。而只需要向服务器所在的主机地址和端口发送建立Socket连接的请求。得到建立好的Socket对象后，就可以同服务器程序一样实例化通信线程UserThread类对象，同时完成启动主方法main()。客户端发送给服务器端的信息通过Java.util包中的Scanner类进行读入，再使用writeUTF()方法将数据写入到流中。</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0" fontAlgn="auto"/>
            <a:r>
              <a:t>客户端程序的编写步骤如下：</a:t>
            </a:r>
          </a:p>
          <a:p>
            <a:pPr marL="342900" indent="-342900" fontAlgn="auto">
              <a:buAutoNum type="arabicPeriod"/>
            </a:pPr>
            <a:r>
              <a:t>打开一个socket；</a:t>
            </a:r>
          </a:p>
          <a:p>
            <a:pPr marL="342900" indent="-342900" fontAlgn="auto">
              <a:buAutoNum type="arabicPeriod"/>
            </a:pPr>
            <a:r>
              <a:t>对socket打开一个输入流和输出流；</a:t>
            </a:r>
          </a:p>
          <a:p>
            <a:pPr marL="342900" indent="-342900" fontAlgn="auto">
              <a:buAutoNum type="arabicPeriod"/>
            </a:pPr>
            <a:r>
              <a:t>从输入输出流中读数据或写数据；</a:t>
            </a:r>
          </a:p>
          <a:p>
            <a:pPr marL="342900" indent="-342900" fontAlgn="auto">
              <a:buAutoNum type="arabicPeriod"/>
            </a:pPr>
            <a:r>
              <a:t>关闭输入输出流；</a:t>
            </a:r>
          </a:p>
          <a:p>
            <a:pPr marL="342900" indent="-342900" fontAlgn="auto">
              <a:buAutoNum type="arabicPeriod"/>
            </a:pPr>
            <a:r>
              <a:t>关闭该socket。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67180"/>
            <a:ext cx="8376920" cy="3756660"/>
          </a:xfrm>
          <a:prstGeom prst="rect">
            <a:avLst/>
          </a:prstGeom>
          <a:noFill/>
        </p:spPr>
        <p:txBody>
          <a:bodyPr wrap="square" rtlCol="0">
            <a:noAutofit/>
          </a:bodyPr>
          <a:lstStyle/>
          <a:p>
            <a:pPr indent="0" fontAlgn="auto"/>
            <a:r>
              <a:rPr sz="1400"/>
              <a:t>[例3.9]客户端程序（CS_Client.java）</a:t>
            </a:r>
          </a:p>
          <a:p>
            <a:pPr indent="0" fontAlgn="auto"/>
            <a:r>
              <a:rPr sz="1400"/>
              <a:t>package chapter3;</a:t>
            </a:r>
          </a:p>
          <a:p>
            <a:pPr indent="0" fontAlgn="auto"/>
            <a:r>
              <a:rPr sz="1400"/>
              <a:t>import java.net.Socket;</a:t>
            </a:r>
          </a:p>
          <a:p>
            <a:pPr indent="0" fontAlgn="auto"/>
            <a:r>
              <a:rPr sz="1400"/>
              <a:t>public class CS_Client {</a:t>
            </a:r>
          </a:p>
          <a:p>
            <a:pPr indent="0" fontAlgn="auto"/>
            <a:r>
              <a:rPr sz="1400"/>
              <a:t>	public CS_Client(String hostIP,int port){</a:t>
            </a:r>
          </a:p>
          <a:p>
            <a:pPr indent="0" fontAlgn="auto"/>
            <a:r>
              <a:rPr sz="1400"/>
              <a:t>		Socket socket=null;</a:t>
            </a:r>
          </a:p>
          <a:p>
            <a:pPr indent="0" fontAlgn="auto"/>
            <a:r>
              <a:rPr sz="1400"/>
              <a:t>		try {</a:t>
            </a:r>
          </a:p>
          <a:p>
            <a:pPr indent="0" fontAlgn="auto"/>
            <a:r>
              <a:rPr sz="1400"/>
              <a:t>			socket=new Socket(hostIP, port);</a:t>
            </a:r>
          </a:p>
          <a:p>
            <a:pPr indent="0" fontAlgn="auto"/>
            <a:r>
              <a:rPr sz="1400"/>
              <a:t>			ClientThread userThread=new ClientThread(socket);</a:t>
            </a:r>
          </a:p>
          <a:p>
            <a:pPr indent="0" fontAlgn="auto"/>
            <a:r>
              <a:rPr sz="1400"/>
              <a:t>			userThread.start();</a:t>
            </a:r>
          </a:p>
          <a:p>
            <a:pPr indent="0" fontAlgn="auto"/>
            <a:r>
              <a:rPr sz="1400"/>
              <a:t>		} catch(Exception e) {	e.printStackTrace(); }</a:t>
            </a:r>
          </a:p>
          <a:p>
            <a:pPr indent="0" fontAlgn="auto"/>
            <a:r>
              <a:rPr sz="1400"/>
              <a:t>	}</a:t>
            </a:r>
          </a:p>
          <a:p>
            <a:pPr indent="0" fontAlgn="auto"/>
            <a:r>
              <a:rPr sz="1400"/>
              <a:t>	public static void main(String[] args){</a:t>
            </a:r>
          </a:p>
          <a:p>
            <a:pPr indent="0" fontAlgn="auto"/>
            <a:r>
              <a:rPr sz="1400"/>
              <a:t>		System.out.println("Client have already started up...");</a:t>
            </a:r>
          </a:p>
          <a:p>
            <a:pPr indent="0" fontAlgn="auto"/>
            <a:r>
              <a:rPr sz="1400"/>
              <a:t>		CS_Client client=new CS_Client("127.0.0.1",8848);</a:t>
            </a:r>
          </a:p>
          <a:p>
            <a:pPr indent="0" fontAlgn="auto"/>
            <a:r>
              <a:rPr sz="1400"/>
              <a:t>	}</a:t>
            </a:r>
          </a:p>
          <a:p>
            <a:pPr indent="0" fontAlgn="auto"/>
            <a:r>
              <a:rPr sz="140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8"/>
          <a:stretch>
            <a:fillRect/>
          </a:stretch>
        </p:blipFill>
        <p:spPr>
          <a:xfrm>
            <a:off x="-4445" y="0"/>
            <a:ext cx="8107680" cy="584200"/>
          </a:xfrm>
          <a:prstGeom prst="rect">
            <a:avLst/>
          </a:prstGeom>
        </p:spPr>
      </p:pic>
      <p:pic>
        <p:nvPicPr>
          <p:cNvPr id="5" name="图片 4" descr="5"/>
          <p:cNvPicPr>
            <a:picLocks noChangeAspect="1"/>
          </p:cNvPicPr>
          <p:nvPr/>
        </p:nvPicPr>
        <p:blipFill>
          <a:blip r:embed="rId9"/>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Java多线程机制的实现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10"/>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715009" y="1344274"/>
            <a:ext cx="8272463" cy="368300"/>
          </a:xfrm>
          <a:prstGeom prst="rect">
            <a:avLst/>
          </a:prstGeom>
          <a:noFill/>
        </p:spPr>
        <p:txBody>
          <a:bodyPr wrap="square" rtlCol="0">
            <a:spAutoFit/>
          </a:bodyPr>
          <a:lstStyle/>
          <a:p>
            <a:pPr algn="just"/>
            <a:r>
              <a:rPr dirty="0">
                <a:latin typeface="汉仪雅酷黑 65W" panose="020B0604020202020204" charset="-122"/>
                <a:ea typeface="汉仪雅酷黑 65W" panose="020B0604020202020204" charset="-122"/>
                <a:cs typeface="汉仪雅酷黑 65W" panose="020B0604020202020204" charset="-122"/>
              </a:rPr>
              <a:t>1.通过继承Thread类创建线程</a:t>
            </a:r>
          </a:p>
        </p:txBody>
      </p:sp>
      <p:sp>
        <p:nvSpPr>
          <p:cNvPr id="10" name="文本框 9"/>
          <p:cNvSpPr txBox="1"/>
          <p:nvPr/>
        </p:nvSpPr>
        <p:spPr>
          <a:xfrm>
            <a:off x="715142" y="1712896"/>
            <a:ext cx="8169325" cy="922020"/>
          </a:xfrm>
          <a:prstGeom prst="rect">
            <a:avLst/>
          </a:prstGeom>
          <a:noFill/>
        </p:spPr>
        <p:txBody>
          <a:bodyPr wrap="square" rtlCol="0">
            <a:spAutoFit/>
          </a:bodyPr>
          <a:lstStyle/>
          <a:p>
            <a:pPr lvl="0" algn="just">
              <a:buClrTx/>
              <a:buSzTx/>
              <a:buFontTx/>
            </a:pPr>
            <a:r>
              <a:rPr lang="en-US" dirty="0">
                <a:latin typeface="汉仪雅酷黑 65W" panose="020B0604020202020204" charset="-122"/>
                <a:ea typeface="汉仪雅酷黑 65W" panose="020B0604020202020204" charset="-122"/>
                <a:cs typeface="汉仪雅酷黑 65W" panose="020B0604020202020204" charset="-122"/>
                <a:sym typeface="+mn-ea"/>
              </a:rPr>
              <a:t>    </a:t>
            </a:r>
            <a:r>
              <a:rPr dirty="0">
                <a:latin typeface="汉仪雅酷黑 65W" panose="020B0604020202020204" charset="-122"/>
                <a:ea typeface="汉仪雅酷黑 65W" panose="020B0604020202020204" charset="-122"/>
                <a:cs typeface="汉仪雅酷黑 65W" panose="020B0604020202020204" charset="-122"/>
                <a:sym typeface="+mn-ea"/>
              </a:rPr>
              <a:t>Java语言中创建线程的第一种方式是继承Thread类，创建Thread类的一个子类。将线程需要处理的代码逻辑写入子类的Run()方法中，生成子类的一个实例对象。最后调用实例对象的start()方法</a:t>
            </a:r>
            <a:r>
              <a:rPr b="1" dirty="0">
                <a:sym typeface="+mn-ea"/>
              </a:rPr>
              <a:t>。</a:t>
            </a:r>
          </a:p>
        </p:txBody>
      </p:sp>
      <p:sp>
        <p:nvSpPr>
          <p:cNvPr id="11" name="文本框 10"/>
          <p:cNvSpPr txBox="1"/>
          <p:nvPr>
            <p:custDataLst>
              <p:tags r:id="rId2"/>
            </p:custDataLst>
          </p:nvPr>
        </p:nvSpPr>
        <p:spPr>
          <a:xfrm>
            <a:off x="651510" y="2893695"/>
            <a:ext cx="4384675"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2.通过实现Runnable接口创建线程</a:t>
            </a:r>
          </a:p>
        </p:txBody>
      </p:sp>
      <p:sp>
        <p:nvSpPr>
          <p:cNvPr id="7" name="文本框 6"/>
          <p:cNvSpPr txBox="1"/>
          <p:nvPr>
            <p:custDataLst>
              <p:tags r:id="rId3"/>
            </p:custDataLst>
          </p:nvPr>
        </p:nvSpPr>
        <p:spPr>
          <a:xfrm>
            <a:off x="772489" y="3420220"/>
            <a:ext cx="7652085" cy="1198880"/>
          </a:xfrm>
          <a:prstGeom prst="rect">
            <a:avLst/>
          </a:prstGeom>
          <a:noFill/>
        </p:spPr>
        <p:txBody>
          <a:bodyPr wrap="square" rtlCol="0">
            <a:spAutoFit/>
          </a:bodyPr>
          <a:lstStyle/>
          <a:p>
            <a:pPr indent="457200" fontAlgn="auto">
              <a:extLst>
                <a:ext uri="{35155182-B16C-46BC-9424-99874614C6A1}">
                  <wpsdc:indentchars xmlns="" xmlns:wpsdc="http://www.wps.cn/officeDocument/2017/drawingmlCustomData" val="200" checksum="59296752"/>
                </a:ext>
              </a:extLst>
            </a:pPr>
            <a:r>
              <a:rPr dirty="0">
                <a:latin typeface="汉仪雅酷黑 65W" panose="020B0604020202020204" charset="-122"/>
                <a:ea typeface="汉仪雅酷黑 65W" panose="020B0604020202020204" charset="-122"/>
                <a:cs typeface="汉仪雅酷黑 65W" panose="020B0604020202020204" charset="-122"/>
              </a:rPr>
              <a:t>实现多线程机制的第二种方式是实现Runnable接口。通过Runnable接口实现多线程的过程首先需要设计一个用于实现Runnable接口的类，然后建立该类的实例对象。将对象作为参数建立Thread类的对象，调用Thread类的start()方法启动线程，将线程执行权交给Runnable的run()方法。</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36700"/>
            <a:ext cx="8376920" cy="3756660"/>
          </a:xfrm>
          <a:prstGeom prst="rect">
            <a:avLst/>
          </a:prstGeom>
          <a:noFill/>
        </p:spPr>
        <p:txBody>
          <a:bodyPr wrap="square" rtlCol="0">
            <a:noAutofit/>
          </a:bodyPr>
          <a:lstStyle/>
          <a:p>
            <a:pPr indent="0" fontAlgn="auto"/>
            <a:r>
              <a:rPr sz="1400"/>
              <a:t>[例3.10]客户端程序的子程序（ClientThread.java）</a:t>
            </a:r>
          </a:p>
          <a:p>
            <a:pPr indent="0" fontAlgn="auto"/>
            <a:r>
              <a:rPr sz="1400"/>
              <a:t>package chapter3;</a:t>
            </a:r>
          </a:p>
          <a:p>
            <a:pPr indent="0" fontAlgn="auto"/>
            <a:r>
              <a:rPr sz="1400"/>
              <a:t>import java.io.DataInputStream;</a:t>
            </a:r>
          </a:p>
          <a:p>
            <a:pPr indent="0" fontAlgn="auto"/>
            <a:r>
              <a:rPr sz="1400"/>
              <a:t>import java.io.DataOutputStream;</a:t>
            </a:r>
          </a:p>
          <a:p>
            <a:pPr indent="0" fontAlgn="auto"/>
            <a:r>
              <a:rPr sz="1400"/>
              <a:t>import java.net.Socket;</a:t>
            </a:r>
          </a:p>
          <a:p>
            <a:pPr indent="0" fontAlgn="auto"/>
            <a:r>
              <a:rPr sz="1400"/>
              <a:t>import java.util.Scanner;</a:t>
            </a:r>
          </a:p>
          <a:p>
            <a:pPr indent="0" fontAlgn="auto"/>
            <a:r>
              <a:rPr sz="1400"/>
              <a:t>public class ClientThread extends Thread {</a:t>
            </a:r>
          </a:p>
          <a:p>
            <a:pPr indent="0" fontAlgn="auto"/>
            <a:r>
              <a:rPr sz="1400"/>
              <a:t>	protected DataInputStream inStream;</a:t>
            </a:r>
          </a:p>
          <a:p>
            <a:pPr indent="0" fontAlgn="auto"/>
            <a:r>
              <a:rPr sz="1400"/>
              <a:t>	protected DataOutputStream outStream;</a:t>
            </a:r>
          </a:p>
          <a:p>
            <a:pPr indent="0" fontAlgn="auto"/>
            <a:r>
              <a:rPr sz="1400"/>
              <a:t>	protected Socket socket;</a:t>
            </a:r>
          </a:p>
          <a:p>
            <a:pPr indent="0" fontAlgn="auto"/>
            <a:r>
              <a:rPr sz="1400"/>
              <a:t>	public ClientThread(Socket socket) {</a:t>
            </a:r>
          </a:p>
          <a:p>
            <a:pPr indent="0" fontAlgn="auto"/>
            <a:r>
              <a:rPr sz="1400"/>
              <a:t>		try {</a:t>
            </a:r>
          </a:p>
          <a:p>
            <a:pPr indent="0" fontAlgn="auto"/>
            <a:r>
              <a:rPr sz="1400"/>
              <a:t>		this.socket = socket;//建立通信套接字</a:t>
            </a:r>
          </a:p>
          <a:p>
            <a:pPr indent="0" fontAlgn="auto"/>
            <a:r>
              <a:rPr sz="1400"/>
              <a:t>		inStream = new DataInputStream(socket.getInputStream());</a:t>
            </a:r>
          </a:p>
          <a:p>
            <a:pPr indent="0" fontAlgn="auto"/>
            <a:r>
              <a:rPr sz="1400"/>
              <a:t>		outStream = new DataOutputStream(socket.getOutputStream());</a:t>
            </a:r>
          </a:p>
          <a:p>
            <a:pPr indent="0" fontAlgn="auto"/>
            <a:r>
              <a:rPr sz="1400"/>
              <a:t>		} catch (Exception e) {</a:t>
            </a:r>
          </a:p>
          <a:p>
            <a:pPr indent="0" fontAlgn="auto"/>
            <a:r>
              <a:rPr sz="1400"/>
              <a:t>			e.printStackTrace();</a:t>
            </a:r>
          </a:p>
          <a:p>
            <a:pPr indent="0" fontAlgn="auto"/>
            <a:r>
              <a:rPr sz="1400"/>
              <a:t>		}</a:t>
            </a:r>
          </a:p>
          <a:p>
            <a:pPr indent="0" fontAlgn="auto"/>
            <a:r>
              <a:rPr sz="14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36700"/>
            <a:ext cx="8376920" cy="3756660"/>
          </a:xfrm>
          <a:prstGeom prst="rect">
            <a:avLst/>
          </a:prstGeom>
          <a:noFill/>
        </p:spPr>
        <p:txBody>
          <a:bodyPr wrap="square" rtlCol="0">
            <a:noAutofit/>
          </a:bodyPr>
          <a:lstStyle/>
          <a:p>
            <a:pPr indent="0" fontAlgn="auto"/>
            <a:r>
              <a:rPr sz="1400"/>
              <a:t>//接收服务器发送的数据</a:t>
            </a:r>
          </a:p>
          <a:p>
            <a:pPr indent="0" fontAlgn="auto"/>
            <a:r>
              <a:rPr sz="1400"/>
              <a:t>	public void dataOperate(String msg) {</a:t>
            </a:r>
          </a:p>
          <a:p>
            <a:pPr indent="0" fontAlgn="auto"/>
            <a:r>
              <a:rPr sz="1400"/>
              <a:t>		System.out.println("客户端接收到了信息：" + msg);</a:t>
            </a:r>
          </a:p>
          <a:p>
            <a:pPr indent="0" fontAlgn="auto"/>
            <a:r>
              <a:rPr sz="1400"/>
              <a:t>	}</a:t>
            </a:r>
          </a:p>
          <a:p>
            <a:pPr indent="0" fontAlgn="auto"/>
            <a:r>
              <a:rPr sz="1400"/>
              <a:t>	public void run() {</a:t>
            </a:r>
          </a:p>
          <a:p>
            <a:pPr indent="0" fontAlgn="auto"/>
            <a:r>
              <a:rPr sz="1400"/>
              <a:t>		Scanner sc = new Scanner(System.in);</a:t>
            </a:r>
          </a:p>
          <a:p>
            <a:pPr indent="0" fontAlgn="auto"/>
            <a:r>
              <a:rPr sz="1400"/>
              <a:t>		String message = "";//客户端发送的信息</a:t>
            </a:r>
          </a:p>
          <a:p>
            <a:pPr indent="0" fontAlgn="auto"/>
            <a:r>
              <a:rPr sz="1400"/>
              <a:t>		String reply = "";//接收到的服务器端的回复信息</a:t>
            </a:r>
          </a:p>
          <a:p>
            <a:pPr indent="0" fontAlgn="auto"/>
            <a:r>
              <a:rPr sz="1400"/>
              <a:t>		try {</a:t>
            </a:r>
          </a:p>
          <a:p>
            <a:pPr indent="0" fontAlgn="auto"/>
            <a:r>
              <a:rPr sz="1400"/>
              <a:t>			//通过套接字向服务器发送信息</a:t>
            </a:r>
          </a:p>
          <a:p>
            <a:pPr indent="0" fontAlgn="auto"/>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537210" y="1536700"/>
            <a:ext cx="8376920" cy="3756660"/>
          </a:xfrm>
          <a:prstGeom prst="rect">
            <a:avLst/>
          </a:prstGeom>
          <a:noFill/>
        </p:spPr>
        <p:txBody>
          <a:bodyPr wrap="square" rtlCol="0">
            <a:noAutofit/>
          </a:bodyPr>
          <a:lstStyle/>
          <a:p>
            <a:pPr indent="0" fontAlgn="auto"/>
            <a:r>
              <a:rPr sz="1400"/>
              <a:t>while (true) {</a:t>
            </a:r>
          </a:p>
          <a:p>
            <a:pPr indent="0" fontAlgn="auto"/>
            <a:r>
              <a:rPr sz="1400"/>
              <a:t>				//从Socket读取服务器发送的数据</a:t>
            </a:r>
          </a:p>
          <a:p>
            <a:pPr indent="0" fontAlgn="auto"/>
            <a:r>
              <a:rPr sz="1400"/>
              <a:t>				message = sc.nextLine();</a:t>
            </a:r>
          </a:p>
          <a:p>
            <a:pPr indent="0" fontAlgn="auto"/>
            <a:r>
              <a:rPr sz="1400"/>
              <a:t>				outStream.writeUTF(message);</a:t>
            </a:r>
          </a:p>
          <a:p>
            <a:pPr indent="0" fontAlgn="auto"/>
            <a:r>
              <a:rPr sz="1400"/>
              <a:t>				outStream.flush();</a:t>
            </a:r>
          </a:p>
          <a:p>
            <a:pPr indent="0" fontAlgn="auto"/>
            <a:r>
              <a:rPr sz="1400"/>
              <a:t>				reply = inStream.readUTF();</a:t>
            </a:r>
          </a:p>
          <a:p>
            <a:pPr indent="0" fontAlgn="auto"/>
            <a:r>
              <a:rPr sz="1400"/>
              <a:t>				dataOperate(reply);</a:t>
            </a:r>
          </a:p>
          <a:p>
            <a:pPr indent="0" fontAlgn="auto"/>
            <a:r>
              <a:rPr sz="1400"/>
              <a:t>			}</a:t>
            </a:r>
          </a:p>
          <a:p>
            <a:pPr indent="0" fontAlgn="auto"/>
            <a:r>
              <a:rPr sz="1400"/>
              <a:t>		} catch (Exception e) {</a:t>
            </a:r>
          </a:p>
          <a:p>
            <a:pPr indent="0" fontAlgn="auto"/>
            <a:r>
              <a:rPr sz="1400"/>
              <a:t>			e.printStackTrace();</a:t>
            </a:r>
          </a:p>
          <a:p>
            <a:pPr indent="0" fontAlgn="auto"/>
            <a:r>
              <a:rPr sz="1400"/>
              <a:t>		}</a:t>
            </a:r>
          </a:p>
          <a:p>
            <a:pPr indent="0" fontAlgn="auto"/>
            <a:r>
              <a:rPr sz="1400"/>
              <a:t>	}</a:t>
            </a:r>
          </a:p>
          <a:p>
            <a:pPr indent="0" fontAlgn="auto"/>
            <a:r>
              <a:rPr sz="140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050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3.6  Java网络程序设计</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4"/>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5"/>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29920" y="1164590"/>
            <a:ext cx="5140960" cy="368300"/>
          </a:xfrm>
          <a:prstGeom prst="rect">
            <a:avLst/>
          </a:prstGeom>
          <a:noFill/>
        </p:spPr>
        <p:txBody>
          <a:bodyPr wrap="square" rtlCol="0">
            <a:spAutoFit/>
          </a:bodyPr>
          <a:lstStyle/>
          <a:p>
            <a:r>
              <a:rPr dirty="0">
                <a:latin typeface="汉仪雅酷黑 65W" panose="020B0604020202020204" charset="-122"/>
                <a:ea typeface="汉仪雅酷黑 65W" panose="020B0604020202020204" charset="-122"/>
                <a:cs typeface="汉仪雅酷黑 65W" panose="020B0604020202020204" charset="-122"/>
              </a:rPr>
              <a:t>3.6.6  客户端程序的编写</a:t>
            </a:r>
          </a:p>
        </p:txBody>
      </p:sp>
      <p:sp>
        <p:nvSpPr>
          <p:cNvPr id="10" name="文本框 9"/>
          <p:cNvSpPr txBox="1"/>
          <p:nvPr/>
        </p:nvSpPr>
        <p:spPr>
          <a:xfrm>
            <a:off x="629920" y="1543050"/>
            <a:ext cx="8376920" cy="2115185"/>
          </a:xfrm>
          <a:prstGeom prst="rect">
            <a:avLst/>
          </a:prstGeom>
          <a:noFill/>
        </p:spPr>
        <p:txBody>
          <a:bodyPr wrap="square" rtlCol="0">
            <a:noAutofit/>
          </a:bodyPr>
          <a:lstStyle/>
          <a:p>
            <a:pPr indent="0" fontAlgn="auto"/>
            <a:r>
              <a:rPr sz="1400"/>
              <a:t>客户端程序和服务器端程序同时运行在同一台主机上的运行结果如下图所示</a:t>
            </a:r>
            <a:r>
              <a:rPr lang="zh-CN" sz="1400"/>
              <a:t>：</a:t>
            </a:r>
          </a:p>
        </p:txBody>
      </p:sp>
      <p:pic>
        <p:nvPicPr>
          <p:cNvPr id="7" name="图片 2"/>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a:xfrm>
            <a:off x="1644015" y="2113597"/>
            <a:ext cx="2209800" cy="1181100"/>
          </a:xfrm>
          <a:prstGeom prst="rect">
            <a:avLst/>
          </a:prstGeom>
          <a:noFill/>
          <a:ln>
            <a:noFill/>
          </a:ln>
        </p:spPr>
      </p:pic>
      <p:pic>
        <p:nvPicPr>
          <p:cNvPr id="11" name="图片 1"/>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a:xfrm>
            <a:off x="4643755" y="2113597"/>
            <a:ext cx="2446020" cy="1181100"/>
          </a:xfrm>
          <a:prstGeom prst="rect">
            <a:avLst/>
          </a:prstGeom>
          <a:noFill/>
          <a:ln>
            <a:noFill/>
          </a:ln>
        </p:spPr>
      </p:pic>
      <p:sp>
        <p:nvSpPr>
          <p:cNvPr id="12" name="文本框 11"/>
          <p:cNvSpPr txBox="1"/>
          <p:nvPr/>
        </p:nvSpPr>
        <p:spPr>
          <a:xfrm>
            <a:off x="716915" y="3668395"/>
            <a:ext cx="8117205" cy="953135"/>
          </a:xfrm>
          <a:prstGeom prst="rect">
            <a:avLst/>
          </a:prstGeom>
          <a:noFill/>
        </p:spPr>
        <p:txBody>
          <a:bodyPr wrap="square" rtlCol="0">
            <a:spAutoFit/>
          </a:bodyPr>
          <a:lstStyle/>
          <a:p>
            <a:pPr indent="457200" fontAlgn="auto"/>
            <a:r>
              <a:rPr sz="1400" dirty="0" err="1"/>
              <a:t>在Java网络编程的实际应用中，可以通过修改dataOperate</a:t>
            </a:r>
            <a:r>
              <a:rPr sz="1400" dirty="0"/>
              <a:t>()</a:t>
            </a:r>
            <a:r>
              <a:rPr sz="1400" dirty="0" err="1"/>
              <a:t>方法中的处理语句来修改客户端</a:t>
            </a:r>
            <a:r>
              <a:rPr sz="1400" dirty="0"/>
              <a:t>/</a:t>
            </a:r>
            <a:r>
              <a:rPr sz="1400" dirty="0" err="1"/>
              <a:t>服务器程序的通信过程。以上已经比较系统地介绍了客户端</a:t>
            </a:r>
            <a:r>
              <a:rPr sz="1400" dirty="0"/>
              <a:t>/服务器编程的过程。运行时，必须先启动CS_Server，再启动CS_Client。</a:t>
            </a:r>
            <a:r>
              <a:rPr sz="1400" dirty="0">
                <a:solidFill>
                  <a:srgbClr val="FF0000"/>
                </a:solidFill>
              </a:rPr>
              <a:t>如果客户端程序与服务器程序分别运行在网络不同的机器上，应将服务器的IP地址"127.0.0.1"修改为服务器真实的IP地址。</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219056" y="655847"/>
            <a:ext cx="8705888" cy="4687787"/>
          </a:xfrm>
          <a:prstGeom prst="rect">
            <a:avLst/>
          </a:prstGeom>
          <a:solidFill>
            <a:srgbClr val="EFF6FC"/>
          </a:solidFill>
          <a:ln w="1905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latin typeface="汉仪雅酷黑 65W" panose="020B0604020202020204" charset="-122"/>
              <a:ea typeface="汉仪雅酷黑 65W" panose="020B0604020202020204" charset="-122"/>
            </a:endParaRPr>
          </a:p>
        </p:txBody>
      </p:sp>
      <p:sp>
        <p:nvSpPr>
          <p:cNvPr id="16" name="文本框 15"/>
          <p:cNvSpPr txBox="1"/>
          <p:nvPr/>
        </p:nvSpPr>
        <p:spPr>
          <a:xfrm>
            <a:off x="747395" y="1695450"/>
            <a:ext cx="7653655" cy="2999740"/>
          </a:xfrm>
          <a:prstGeom prst="rect">
            <a:avLst/>
          </a:prstGeom>
          <a:noFill/>
        </p:spPr>
        <p:txBody>
          <a:bodyPr wrap="square" rtlCol="0">
            <a:spAutoFit/>
          </a:bodyPr>
          <a:lstStyle/>
          <a:p>
            <a:pPr indent="0" fontAlgn="auto">
              <a:lnSpc>
                <a:spcPct val="150000"/>
              </a:lnSpc>
              <a:buFont typeface="Wingdings" panose="05000000000000000000" charset="0"/>
              <a:buNone/>
            </a:pPr>
            <a:r>
              <a:rPr lang="en-US" altLang="zh-CN" dirty="0">
                <a:latin typeface="汉仪雅酷黑 65W" panose="020B0604020202020204" charset="-122"/>
                <a:ea typeface="汉仪雅酷黑 65W" panose="020B0604020202020204" charset="-122"/>
                <a:cs typeface="汉仪雅酷黑 65W" panose="020B0604020202020204" charset="-122"/>
              </a:rPr>
              <a:t>      </a:t>
            </a:r>
            <a:r>
              <a:rPr lang="zh-CN" altLang="en-US" dirty="0">
                <a:latin typeface="汉仪雅酷黑 65W" panose="020B0604020202020204" charset="-122"/>
                <a:ea typeface="汉仪雅酷黑 65W" panose="020B0604020202020204" charset="-122"/>
                <a:cs typeface="汉仪雅酷黑 65W" panose="020B0604020202020204" charset="-122"/>
              </a:rPr>
              <a:t>本章内容主要向读者介绍了</a:t>
            </a:r>
            <a:r>
              <a:rPr lang="zh-CN" altLang="en-US" dirty="0">
                <a:latin typeface="汉仪雅酷黑 65W" panose="020B0604020202020204" charset="-122"/>
                <a:ea typeface="汉仪雅酷黑 65W" panose="020B0604020202020204" charset="-122"/>
                <a:sym typeface="+mn-ea"/>
              </a:rPr>
              <a:t>多线程机制的基本概念及其Java多线程机制实现</a:t>
            </a:r>
            <a:r>
              <a:rPr lang="zh-CN" altLang="en-US" dirty="0">
                <a:latin typeface="汉仪雅酷黑 65W" panose="020B0604020202020204" charset="-122"/>
                <a:ea typeface="汉仪雅酷黑 65W" panose="020B0604020202020204" charset="-122"/>
                <a:cs typeface="汉仪雅酷黑 65W" panose="020B0604020202020204" charset="-122"/>
              </a:rPr>
              <a:t>。通过学习</a:t>
            </a:r>
            <a:r>
              <a:rPr lang="zh-CN" altLang="en-US" dirty="0">
                <a:latin typeface="汉仪雅酷黑 65W" panose="020B0604020202020204" charset="-122"/>
                <a:ea typeface="汉仪雅酷黑 65W" panose="020B0604020202020204" charset="-122"/>
                <a:sym typeface="+mn-ea"/>
              </a:rPr>
              <a:t>线程的竞争与同步机制</a:t>
            </a:r>
            <a:r>
              <a:rPr lang="zh-CN" altLang="en-US" dirty="0">
                <a:latin typeface="汉仪雅酷黑 65W" panose="020B0604020202020204" charset="-122"/>
                <a:ea typeface="汉仪雅酷黑 65W" panose="020B0604020202020204" charset="-122"/>
                <a:cs typeface="汉仪雅酷黑 65W" panose="020B0604020202020204" charset="-122"/>
              </a:rPr>
              <a:t>入手，学习</a:t>
            </a:r>
            <a:r>
              <a:rPr lang="en-US" altLang="zh-CN" dirty="0">
                <a:latin typeface="汉仪雅酷黑 65W" panose="020B0604020202020204" charset="-122"/>
                <a:ea typeface="汉仪雅酷黑 65W" panose="020B0604020202020204" charset="-122"/>
                <a:sym typeface="+mn-ea"/>
              </a:rPr>
              <a:t>T</a:t>
            </a:r>
            <a:r>
              <a:rPr dirty="0">
                <a:latin typeface="汉仪雅酷黑 65W" panose="020B0604020202020204" charset="-122"/>
                <a:ea typeface="汉仪雅酷黑 65W" panose="020B0604020202020204" charset="-122"/>
                <a:sym typeface="+mn-ea"/>
              </a:rPr>
              <a:t>hread类</a:t>
            </a:r>
            <a:r>
              <a:rPr lang="zh-CN" dirty="0">
                <a:latin typeface="汉仪雅酷黑 65W" panose="020B0604020202020204" charset="-122"/>
                <a:ea typeface="汉仪雅酷黑 65W" panose="020B0604020202020204" charset="-122"/>
                <a:sym typeface="+mn-ea"/>
              </a:rPr>
              <a:t>的一些基础知识，</a:t>
            </a:r>
            <a:r>
              <a:rPr lang="zh-CN" altLang="en-US" dirty="0">
                <a:latin typeface="汉仪雅酷黑 65W" panose="020B0604020202020204" charset="-122"/>
                <a:ea typeface="汉仪雅酷黑 65W" panose="020B0604020202020204" charset="-122"/>
                <a:cs typeface="汉仪雅酷黑 65W" panose="020B0604020202020204" charset="-122"/>
              </a:rPr>
              <a:t>学习线程</a:t>
            </a:r>
            <a:r>
              <a:rPr dirty="0">
                <a:latin typeface="汉仪雅酷黑 65W" panose="020B0604020202020204" charset="-122"/>
                <a:ea typeface="汉仪雅酷黑 65W" panose="020B0604020202020204" charset="-122"/>
                <a:sym typeface="+mn-ea"/>
              </a:rPr>
              <a:t>的生命周期</a:t>
            </a:r>
            <a:r>
              <a:rPr lang="zh-CN" altLang="en-US" dirty="0">
                <a:latin typeface="汉仪雅酷黑 65W" panose="020B0604020202020204" charset="-122"/>
                <a:ea typeface="汉仪雅酷黑 65W" panose="020B0604020202020204" charset="-122"/>
                <a:cs typeface="汉仪雅酷黑 65W" panose="020B0604020202020204" charset="-122"/>
              </a:rPr>
              <a:t>，最后利用</a:t>
            </a:r>
            <a:r>
              <a:rPr lang="en-US" altLang="zh-CN" dirty="0">
                <a:latin typeface="汉仪雅酷黑 65W" panose="020B0604020202020204" charset="-122"/>
                <a:ea typeface="汉仪雅酷黑 65W" panose="020B0604020202020204" charset="-122"/>
                <a:cs typeface="汉仪雅酷黑 65W" panose="020B0604020202020204" charset="-122"/>
              </a:rPr>
              <a:t>Java</a:t>
            </a:r>
            <a:r>
              <a:rPr lang="zh-CN" altLang="en-US" dirty="0">
                <a:latin typeface="汉仪雅酷黑 65W" panose="020B0604020202020204" charset="-122"/>
                <a:ea typeface="汉仪雅酷黑 65W" panose="020B0604020202020204" charset="-122"/>
                <a:cs typeface="汉仪雅酷黑 65W" panose="020B0604020202020204" charset="-122"/>
              </a:rPr>
              <a:t>语言实现网络程序设计。</a:t>
            </a:r>
            <a:endParaRPr lang="en-US" altLang="zh-CN" dirty="0">
              <a:latin typeface="汉仪雅酷黑 65W" panose="020B0604020202020204" charset="-122"/>
              <a:ea typeface="汉仪雅酷黑 65W" panose="020B0604020202020204" charset="-122"/>
              <a:cs typeface="汉仪雅酷黑 65W" panose="020B0604020202020204" charset="-122"/>
            </a:endParaRPr>
          </a:p>
          <a:p>
            <a:pPr>
              <a:lnSpc>
                <a:spcPct val="150000"/>
              </a:lnSpc>
            </a:pPr>
            <a:r>
              <a:rPr lang="zh-CN" altLang="en-US" dirty="0">
                <a:latin typeface="汉仪雅酷黑 65W" panose="020B0604020202020204" charset="-122"/>
                <a:ea typeface="汉仪雅酷黑 65W" panose="020B0604020202020204" charset="-122"/>
              </a:rPr>
              <a:t>      通过本章的学习，需要读者</a:t>
            </a:r>
            <a:r>
              <a:rPr lang="zh-CN" altLang="en-US" dirty="0">
                <a:latin typeface="汉仪雅酷黑 65W" panose="020B0604020202020204" charset="-122"/>
                <a:ea typeface="汉仪雅酷黑 65W" panose="020B0604020202020204" charset="-122"/>
                <a:sym typeface="+mn-ea"/>
              </a:rPr>
              <a:t>了解多线程机制的基本概念；掌握Java多线程机制的实现；了解线程的竞争与同步机制的基本概念；了解</a:t>
            </a:r>
            <a:r>
              <a:rPr lang="zh-CN" dirty="0">
                <a:latin typeface="汉仪雅酷黑 65W" panose="020B0604020202020204" charset="-122"/>
                <a:ea typeface="汉仪雅酷黑 65W" panose="020B0604020202020204" charset="-122"/>
                <a:sym typeface="+mn-ea"/>
              </a:rPr>
              <a:t>Thread类的构造函数及</a:t>
            </a:r>
            <a:r>
              <a:rPr lang="en-US" altLang="zh-CN" dirty="0">
                <a:latin typeface="汉仪雅酷黑 65W" panose="020B0604020202020204" charset="-122"/>
                <a:ea typeface="汉仪雅酷黑 65W" panose="020B0604020202020204" charset="-122"/>
                <a:sym typeface="+mn-ea"/>
              </a:rPr>
              <a:t>T</a:t>
            </a:r>
            <a:r>
              <a:rPr dirty="0">
                <a:latin typeface="汉仪雅酷黑 65W" panose="020B0604020202020204" charset="-122"/>
                <a:ea typeface="汉仪雅酷黑 65W" panose="020B0604020202020204" charset="-122"/>
                <a:sym typeface="+mn-ea"/>
              </a:rPr>
              <a:t>hread类</a:t>
            </a:r>
            <a:r>
              <a:rPr lang="zh-CN" dirty="0">
                <a:latin typeface="汉仪雅酷黑 65W" panose="020B0604020202020204" charset="-122"/>
                <a:ea typeface="汉仪雅酷黑 65W" panose="020B0604020202020204" charset="-122"/>
                <a:sym typeface="+mn-ea"/>
              </a:rPr>
              <a:t>中的常量和封装的方法</a:t>
            </a:r>
            <a:r>
              <a:rPr lang="zh-CN" altLang="en-US" dirty="0">
                <a:latin typeface="汉仪雅酷黑 65W" panose="020B0604020202020204" charset="-122"/>
                <a:ea typeface="汉仪雅酷黑 65W" panose="020B0604020202020204" charset="-122"/>
                <a:sym typeface="+mn-ea"/>
              </a:rPr>
              <a:t>；了解</a:t>
            </a:r>
            <a:r>
              <a:rPr dirty="0">
                <a:latin typeface="汉仪雅酷黑 65W" panose="020B0604020202020204" charset="-122"/>
                <a:ea typeface="汉仪雅酷黑 65W" panose="020B0604020202020204" charset="-122"/>
                <a:sym typeface="+mn-ea"/>
              </a:rPr>
              <a:t>线程的生命周期</a:t>
            </a:r>
            <a:r>
              <a:rPr lang="zh-CN" dirty="0">
                <a:latin typeface="汉仪雅酷黑 65W" panose="020B0604020202020204" charset="-122"/>
                <a:ea typeface="汉仪雅酷黑 65W" panose="020B0604020202020204" charset="-122"/>
                <a:sym typeface="+mn-ea"/>
              </a:rPr>
              <a:t>，掌握Java网络程序设计。</a:t>
            </a:r>
          </a:p>
        </p:txBody>
      </p:sp>
      <p:grpSp>
        <p:nvGrpSpPr>
          <p:cNvPr id="19" name="组合 18"/>
          <p:cNvGrpSpPr/>
          <p:nvPr>
            <p:custDataLst>
              <p:tags r:id="rId2"/>
            </p:custDataLst>
          </p:nvPr>
        </p:nvGrpSpPr>
        <p:grpSpPr>
          <a:xfrm>
            <a:off x="114620" y="506571"/>
            <a:ext cx="8925795" cy="201335"/>
            <a:chOff x="152827" y="104775"/>
            <a:chExt cx="11901060" cy="268446"/>
          </a:xfrm>
        </p:grpSpPr>
        <p:sp>
          <p:nvSpPr>
            <p:cNvPr id="20" name="等腰三角形 19"/>
            <p:cNvSpPr/>
            <p:nvPr userDrawn="1">
              <p:custDataLst>
                <p:tags r:id="rId12"/>
              </p:custDataLst>
            </p:nvPr>
          </p:nvSpPr>
          <p:spPr>
            <a:xfrm>
              <a:off x="226219" y="104775"/>
              <a:ext cx="339306" cy="268446"/>
            </a:xfrm>
            <a:prstGeom prst="triangle">
              <a:avLst>
                <a:gd name="adj" fmla="val 49837"/>
              </a:avLst>
            </a:pr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userDrawn="1">
              <p:custDataLst>
                <p:tags r:id="rId13"/>
              </p:custDataLst>
            </p:nvPr>
          </p:nvSpPr>
          <p:spPr>
            <a:xfrm>
              <a:off x="152827" y="161925"/>
              <a:ext cx="335329" cy="211296"/>
            </a:xfrm>
            <a:prstGeom prst="triangle">
              <a:avLst>
                <a:gd name="adj" fmla="val 28002"/>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userDrawn="1">
              <p:custDataLst>
                <p:tags r:id="rId14"/>
              </p:custDataLst>
            </p:nvPr>
          </p:nvSpPr>
          <p:spPr>
            <a:xfrm flipH="1">
              <a:off x="11606211" y="114300"/>
              <a:ext cx="447676" cy="250030"/>
            </a:xfrm>
            <a:prstGeom prst="triangle">
              <a:avLst>
                <a:gd name="adj" fmla="val 73825"/>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sp>
          <p:nvSpPr>
            <p:cNvPr id="23" name="等腰三角形 22"/>
            <p:cNvSpPr/>
            <p:nvPr userDrawn="1">
              <p:custDataLst>
                <p:tags r:id="rId15"/>
              </p:custDataLst>
            </p:nvPr>
          </p:nvSpPr>
          <p:spPr>
            <a:xfrm flipH="1">
              <a:off x="11649074" y="154781"/>
              <a:ext cx="354804" cy="195261"/>
            </a:xfrm>
            <a:prstGeom prst="triangle">
              <a:avLst>
                <a:gd name="adj" fmla="val 738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350" dirty="0"/>
            </a:p>
          </p:txBody>
        </p:sp>
      </p:grpSp>
      <p:pic>
        <p:nvPicPr>
          <p:cNvPr id="13" name="图片 12" descr="8"/>
          <p:cNvPicPr>
            <a:picLocks noChangeAspect="1"/>
          </p:cNvPicPr>
          <p:nvPr/>
        </p:nvPicPr>
        <p:blipFill>
          <a:blip r:embed="rId17"/>
          <a:stretch>
            <a:fillRect/>
          </a:stretch>
        </p:blipFill>
        <p:spPr>
          <a:xfrm>
            <a:off x="601345" y="996315"/>
            <a:ext cx="2352675" cy="619125"/>
          </a:xfrm>
          <a:prstGeom prst="rect">
            <a:avLst/>
          </a:prstGeom>
        </p:spPr>
      </p:pic>
      <p:sp>
        <p:nvSpPr>
          <p:cNvPr id="15" name="文本框 14"/>
          <p:cNvSpPr txBox="1"/>
          <p:nvPr/>
        </p:nvSpPr>
        <p:spPr>
          <a:xfrm>
            <a:off x="802005" y="1115060"/>
            <a:ext cx="2152015" cy="398780"/>
          </a:xfrm>
          <a:prstGeom prst="rect">
            <a:avLst/>
          </a:prstGeom>
          <a:noFill/>
        </p:spPr>
        <p:txBody>
          <a:bodyPr wrap="square" rtlCol="0">
            <a:spAutoFit/>
          </a:bodyPr>
          <a:lstStyle/>
          <a:p>
            <a:pPr algn="l"/>
            <a:r>
              <a:rPr lang="en-US" altLang="zh-CN" sz="2000">
                <a:solidFill>
                  <a:schemeClr val="bg1"/>
                </a:solidFill>
                <a:latin typeface="汉仪雅酷黑 65W" panose="020B0604020202020204" charset="-122"/>
                <a:ea typeface="汉仪雅酷黑 65W" panose="020B0604020202020204" charset="-122"/>
              </a:rPr>
              <a:t>    </a:t>
            </a:r>
            <a:r>
              <a:rPr lang="zh-CN" altLang="en-US" sz="2000">
                <a:solidFill>
                  <a:schemeClr val="bg1"/>
                </a:solidFill>
                <a:latin typeface="汉仪雅酷黑 65W" panose="020B0604020202020204" charset="-122"/>
                <a:ea typeface="汉仪雅酷黑 65W" panose="020B0604020202020204" charset="-122"/>
              </a:rPr>
              <a:t>本章小结</a:t>
            </a:r>
          </a:p>
        </p:txBody>
      </p:sp>
      <p:cxnSp>
        <p:nvCxnSpPr>
          <p:cNvPr id="24" name="直接连接符 23"/>
          <p:cNvCxnSpPr/>
          <p:nvPr>
            <p:custDataLst>
              <p:tags r:id="rId3"/>
            </p:custDataLst>
          </p:nvPr>
        </p:nvCxnSpPr>
        <p:spPr>
          <a:xfrm>
            <a:off x="829310" y="216979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custDataLst>
              <p:tags r:id="rId4"/>
            </p:custDataLst>
          </p:nvPr>
        </p:nvCxnSpPr>
        <p:spPr>
          <a:xfrm>
            <a:off x="830580" y="259016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5"/>
            </p:custDataLst>
          </p:nvPr>
        </p:nvCxnSpPr>
        <p:spPr>
          <a:xfrm>
            <a:off x="802005" y="301053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6"/>
            </p:custDataLst>
          </p:nvPr>
        </p:nvCxnSpPr>
        <p:spPr>
          <a:xfrm>
            <a:off x="747395" y="343090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7"/>
            </p:custDataLst>
          </p:nvPr>
        </p:nvCxnSpPr>
        <p:spPr>
          <a:xfrm>
            <a:off x="747395" y="381889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8"/>
            </p:custDataLst>
          </p:nvPr>
        </p:nvCxnSpPr>
        <p:spPr>
          <a:xfrm>
            <a:off x="747395" y="420687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9"/>
            </p:custDataLst>
          </p:nvPr>
        </p:nvCxnSpPr>
        <p:spPr>
          <a:xfrm>
            <a:off x="802005" y="4645660"/>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0"/>
            </p:custDataLst>
          </p:nvPr>
        </p:nvCxnSpPr>
        <p:spPr>
          <a:xfrm>
            <a:off x="747395" y="5084445"/>
            <a:ext cx="7426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片 11" descr="未标题-1"/>
          <p:cNvPicPr>
            <a:picLocks noChangeAspect="1"/>
          </p:cNvPicPr>
          <p:nvPr>
            <p:custDataLst>
              <p:tags r:id="rId11"/>
            </p:custDataLst>
          </p:nvPr>
        </p:nvPicPr>
        <p:blipFill>
          <a:blip r:embed="rId18"/>
          <a:stretch>
            <a:fillRect/>
          </a:stretch>
        </p:blipFill>
        <p:spPr>
          <a:xfrm>
            <a:off x="144145" y="104140"/>
            <a:ext cx="1975485" cy="4940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6"/>
          <a:stretch>
            <a:fillRect/>
          </a:stretch>
        </p:blipFill>
        <p:spPr>
          <a:xfrm>
            <a:off x="-4445" y="0"/>
            <a:ext cx="8107680" cy="584200"/>
          </a:xfrm>
          <a:prstGeom prst="rect">
            <a:avLst/>
          </a:prstGeom>
        </p:spPr>
      </p:pic>
      <p:pic>
        <p:nvPicPr>
          <p:cNvPr id="5" name="图片 4" descr="5"/>
          <p:cNvPicPr>
            <a:picLocks noChangeAspect="1"/>
          </p:cNvPicPr>
          <p:nvPr/>
        </p:nvPicPr>
        <p:blipFill>
          <a:blip r:embed="rId7"/>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Java多线程机制的实现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8"/>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725170" y="1164590"/>
            <a:ext cx="7627620" cy="4554220"/>
          </a:xfrm>
          <a:prstGeom prst="rect">
            <a:avLst/>
          </a:prstGeom>
          <a:noFill/>
          <a:ln w="9525">
            <a:noFill/>
          </a:ln>
        </p:spPr>
        <p:txBody>
          <a:bodyPr wrap="square">
            <a:spAutoFit/>
          </a:bodyPr>
          <a:lstStyle/>
          <a:p>
            <a:pPr indent="267970"/>
            <a:r>
              <a:rPr lang="en-US" sz="1000" b="1">
                <a:latin typeface="Times New Roman" panose="02020603050405020304" pitchFamily="18" charset="0"/>
                <a:ea typeface="宋体" panose="02010600030101010101" pitchFamily="2" charset="-122"/>
              </a:rPr>
              <a:t>[</a:t>
            </a:r>
            <a:r>
              <a:rPr lang="zh-CN" sz="1000" b="1">
                <a:ea typeface="宋体" panose="02010600030101010101" pitchFamily="2" charset="-122"/>
              </a:rPr>
              <a:t>例</a:t>
            </a:r>
            <a:r>
              <a:rPr lang="en-US" sz="1000" b="1">
                <a:latin typeface="Times New Roman" panose="02020603050405020304" pitchFamily="18" charset="0"/>
                <a:ea typeface="宋体" panose="02010600030101010101" pitchFamily="2" charset="-122"/>
              </a:rPr>
              <a:t>3.1]</a:t>
            </a:r>
            <a:r>
              <a:rPr lang="zh-CN" sz="1000" b="1">
                <a:latin typeface="Times New Roman" panose="02020603050405020304" pitchFamily="18" charset="0"/>
                <a:ea typeface="宋体" panose="02010600030101010101" pitchFamily="2" charset="-122"/>
              </a:rPr>
              <a:t>通过</a:t>
            </a:r>
            <a:r>
              <a:rPr lang="en-US" sz="1000" b="1">
                <a:latin typeface="Times New Roman" panose="02020603050405020304" pitchFamily="18" charset="0"/>
                <a:ea typeface="宋体" panose="02010600030101010101" pitchFamily="2" charset="-122"/>
              </a:rPr>
              <a:t>Thread</a:t>
            </a:r>
            <a:r>
              <a:rPr lang="zh-CN" sz="1000" b="1">
                <a:latin typeface="Times New Roman" panose="02020603050405020304" pitchFamily="18" charset="0"/>
                <a:ea typeface="宋体" panose="02010600030101010101" pitchFamily="2" charset="-122"/>
              </a:rPr>
              <a:t>类创建线程（</a:t>
            </a:r>
            <a:r>
              <a:rPr lang="en-US" sz="1000" b="0">
                <a:solidFill>
                  <a:srgbClr val="000000"/>
                </a:solidFill>
                <a:latin typeface="Times New Roman" panose="02020603050405020304" pitchFamily="18" charset="0"/>
                <a:ea typeface="宋体" panose="02010600030101010101" pitchFamily="2" charset="-122"/>
              </a:rPr>
              <a:t>CounterApplication.java</a:t>
            </a:r>
            <a:r>
              <a:rPr lang="zh-CN" sz="1000" b="0">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package chapter3;</a:t>
            </a:r>
          </a:p>
          <a:p>
            <a:pPr indent="267970"/>
            <a:r>
              <a:rPr lang="en-US" sz="1000" b="0">
                <a:latin typeface="Times New Roman" panose="02020603050405020304" pitchFamily="18" charset="0"/>
                <a:ea typeface="宋体" panose="02010600030101010101" pitchFamily="2" charset="-122"/>
              </a:rPr>
              <a:t>public class CounterApplication extends Thread</a:t>
            </a:r>
            <a:endParaRPr lang="en-US" sz="1000" b="0">
              <a:solidFill>
                <a:srgbClr val="0066FF"/>
              </a:solidFill>
              <a:latin typeface="Times New Roman" panose="02020603050405020304" pitchFamily="18" charset="0"/>
              <a:ea typeface="宋体" panose="02010600030101010101" pitchFamily="2" charset="-122"/>
            </a:endParaRPr>
          </a:p>
          <a:p>
            <a:pPr indent="267970"/>
            <a:r>
              <a:rPr lang="en-US" sz="1000" b="0">
                <a:solidFill>
                  <a:srgbClr val="0066FF"/>
                </a:solidFill>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private static int totalNum = 0;</a:t>
            </a:r>
          </a:p>
          <a:p>
            <a:pPr indent="267970"/>
            <a:r>
              <a:rPr lang="en-US" sz="1000" b="0">
                <a:latin typeface="Times New Roman" panose="02020603050405020304" pitchFamily="18" charset="0"/>
                <a:ea typeface="宋体" panose="02010600030101010101" pitchFamily="2" charset="-122"/>
              </a:rPr>
              <a:t>	private int currentNum, loopLimit;</a:t>
            </a:r>
          </a:p>
          <a:p>
            <a:pPr indent="267970"/>
            <a:r>
              <a:rPr lang="en-US" sz="1000" b="0">
                <a:latin typeface="Times New Roman" panose="02020603050405020304" pitchFamily="18" charset="0"/>
                <a:ea typeface="宋体" panose="02010600030101010101" pitchFamily="2" charset="-122"/>
              </a:rPr>
              <a:t>	public CounterApplication(int loopLimit) </a:t>
            </a:r>
            <a:r>
              <a:rPr lang="en-US" sz="1000" b="0">
                <a:solidFill>
                  <a:srgbClr val="0066FF"/>
                </a:solidFill>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this.loopLimit = loopLimit;</a:t>
            </a:r>
          </a:p>
          <a:p>
            <a:pPr indent="267970"/>
            <a:r>
              <a:rPr lang="en-US" sz="1000" b="0">
                <a:latin typeface="Times New Roman" panose="02020603050405020304" pitchFamily="18" charset="0"/>
                <a:ea typeface="宋体" panose="02010600030101010101" pitchFamily="2" charset="-122"/>
              </a:rPr>
              <a:t>		currentNum = ++totalNum;</a:t>
            </a:r>
          </a:p>
          <a:p>
            <a:pPr indent="267970"/>
            <a:r>
              <a:rPr lang="en-US" sz="1000" b="0">
                <a:latin typeface="Times New Roman" panose="02020603050405020304" pitchFamily="18" charset="0"/>
                <a:ea typeface="宋体" panose="02010600030101010101" pitchFamily="2" charset="-122"/>
              </a:rPr>
              <a:t>	}</a:t>
            </a:r>
          </a:p>
          <a:p>
            <a:pPr indent="267970"/>
            <a:r>
              <a:rPr lang="en-US" sz="1000" b="0">
                <a:latin typeface="Times New Roman" panose="02020603050405020304" pitchFamily="18" charset="0"/>
                <a:ea typeface="宋体" panose="02010600030101010101" pitchFamily="2" charset="-122"/>
              </a:rPr>
              <a:t>	public void run() </a:t>
            </a:r>
            <a:r>
              <a:rPr lang="en-US" sz="1000" b="0">
                <a:solidFill>
                  <a:srgbClr val="0066FF"/>
                </a:solidFill>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for (int i=1; i&lt;=loopLimit; i++) </a:t>
            </a:r>
            <a:r>
              <a:rPr lang="en-US" sz="1000" b="0">
                <a:solidFill>
                  <a:srgbClr val="0066FF"/>
                </a:solidFill>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a:t>
            </a:r>
            <a:r>
              <a:rPr lang="en-US" sz="1000" b="0">
                <a:latin typeface="Times New Roman" panose="02020603050405020304" pitchFamily="18" charset="0"/>
                <a:ea typeface="宋体" panose="02010600030101010101" pitchFamily="2" charset="-122"/>
                <a:cs typeface="Times New Roman" panose="02020603050405020304" pitchFamily="18" charset="0"/>
              </a:rPr>
              <a:t>		</a:t>
            </a:r>
            <a:r>
              <a:rPr lang="en-US" sz="1000" b="0">
                <a:latin typeface="Times New Roman" panose="02020603050405020304" pitchFamily="18" charset="0"/>
                <a:ea typeface="宋体" panose="02010600030101010101" pitchFamily="2" charset="-122"/>
              </a:rPr>
              <a:t>System.out.println("ProcessNum:"+currentNum+" -- Counter:"+i );</a:t>
            </a:r>
          </a:p>
          <a:p>
            <a:pPr indent="267970"/>
            <a:r>
              <a:rPr lang="en-US" sz="1000" b="0">
                <a:latin typeface="Times New Roman" panose="02020603050405020304" pitchFamily="18" charset="0"/>
                <a:ea typeface="宋体" panose="02010600030101010101" pitchFamily="2" charset="-122"/>
              </a:rPr>
              <a:t>			//</a:t>
            </a:r>
            <a:r>
              <a:rPr lang="zh-CN" sz="1000" b="0">
                <a:ea typeface="宋体" panose="02010600030101010101" pitchFamily="2" charset="-122"/>
              </a:rPr>
              <a:t>线程休眠。</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try </a:t>
            </a:r>
            <a:r>
              <a:rPr lang="en-US" sz="1000" b="0">
                <a:solidFill>
                  <a:srgbClr val="FF0000"/>
                </a:solidFill>
                <a:latin typeface="Times New Roman" panose="02020603050405020304" pitchFamily="18" charset="0"/>
                <a:ea typeface="宋体" panose="02010600030101010101" pitchFamily="2" charset="-122"/>
              </a:rPr>
              <a:t>{</a:t>
            </a:r>
            <a:r>
              <a:rPr lang="en-US" sz="1000" b="0">
                <a:latin typeface="Times New Roman" panose="02020603050405020304" pitchFamily="18" charset="0"/>
                <a:ea typeface="宋体" panose="02010600030101010101" pitchFamily="2" charset="-122"/>
              </a:rPr>
              <a:t> sleep((int)(Math.random()*</a:t>
            </a:r>
            <a:r>
              <a:rPr lang="en-US" sz="1000" b="0">
                <a:solidFill>
                  <a:srgbClr val="FF0000"/>
                </a:solidFill>
                <a:latin typeface="Times New Roman" panose="02020603050405020304" pitchFamily="18" charset="0"/>
                <a:ea typeface="宋体" panose="02010600030101010101" pitchFamily="2" charset="-122"/>
              </a:rPr>
              <a:t>1000</a:t>
            </a:r>
            <a:r>
              <a:rPr lang="en-US" sz="1000" b="0">
                <a:latin typeface="Times New Roman" panose="02020603050405020304" pitchFamily="18" charset="0"/>
                <a:ea typeface="宋体" panose="02010600030101010101" pitchFamily="2" charset="-122"/>
              </a:rPr>
              <a:t>));</a:t>
            </a:r>
          </a:p>
          <a:p>
            <a:pPr indent="267970"/>
            <a:r>
              <a:rPr lang="en-US" sz="1000" b="0">
                <a:latin typeface="Times New Roman" panose="02020603050405020304" pitchFamily="18" charset="0"/>
                <a:ea typeface="宋体" panose="02010600030101010101" pitchFamily="2" charset="-122"/>
              </a:rPr>
              <a:t>			</a:t>
            </a:r>
            <a:r>
              <a:rPr lang="en-US" sz="1000" b="0">
                <a:solidFill>
                  <a:srgbClr val="FF0000"/>
                </a:solidFill>
                <a:latin typeface="Times New Roman" panose="02020603050405020304" pitchFamily="18" charset="0"/>
                <a:ea typeface="宋体" panose="02010600030101010101" pitchFamily="2" charset="-122"/>
              </a:rPr>
              <a:t>}</a:t>
            </a:r>
            <a:r>
              <a:rPr lang="en-US" sz="1000" b="0">
                <a:latin typeface="Times New Roman" panose="02020603050405020304" pitchFamily="18" charset="0"/>
                <a:ea typeface="宋体" panose="02010600030101010101" pitchFamily="2" charset="-122"/>
              </a:rPr>
              <a:t> catch (InterruptedException e) {};</a:t>
            </a:r>
          </a:p>
          <a:p>
            <a:pPr indent="267970"/>
            <a:r>
              <a:rPr lang="en-US" sz="1000" b="0">
                <a:latin typeface="Times New Roman" panose="02020603050405020304" pitchFamily="18" charset="0"/>
                <a:ea typeface="宋体" panose="02010600030101010101" pitchFamily="2" charset="-122"/>
              </a:rPr>
              <a:t>		}</a:t>
            </a:r>
          </a:p>
          <a:p>
            <a:pPr indent="267970"/>
            <a:r>
              <a:rPr lang="en-US" sz="1000" b="0">
                <a:latin typeface="Times New Roman" panose="02020603050405020304" pitchFamily="18" charset="0"/>
                <a:ea typeface="宋体" panose="02010600030101010101" pitchFamily="2" charset="-122"/>
              </a:rPr>
              <a:t>	}</a:t>
            </a:r>
          </a:p>
          <a:p>
            <a:pPr indent="267970"/>
            <a:r>
              <a:rPr lang="en-US" sz="1000" b="0">
                <a:latin typeface="Times New Roman" panose="02020603050405020304" pitchFamily="18" charset="0"/>
                <a:ea typeface="宋体" panose="02010600030101010101" pitchFamily="2" charset="-122"/>
              </a:rPr>
              <a:t> 	public static void main(String[] args) </a:t>
            </a:r>
            <a:r>
              <a:rPr lang="en-US" sz="1000" b="0">
                <a:solidFill>
                  <a:srgbClr val="0066FF"/>
                </a:solidFill>
                <a:latin typeface="Times New Roman" panose="02020603050405020304" pitchFamily="18" charset="0"/>
                <a:ea typeface="宋体" panose="02010600030101010101" pitchFamily="2" charset="-122"/>
              </a:rPr>
              <a:t>{</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a:t>
            </a:r>
            <a:r>
              <a:rPr lang="zh-CN" sz="1000" b="0">
                <a:ea typeface="宋体" panose="02010600030101010101" pitchFamily="2" charset="-122"/>
              </a:rPr>
              <a:t>分别创建三个线程。</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CounterApplication c1 = new CounterApplication(5);</a:t>
            </a:r>
          </a:p>
          <a:p>
            <a:pPr indent="267970"/>
            <a:r>
              <a:rPr lang="en-US" sz="1000" b="0">
                <a:latin typeface="Times New Roman" panose="02020603050405020304" pitchFamily="18" charset="0"/>
                <a:ea typeface="宋体" panose="02010600030101010101" pitchFamily="2" charset="-122"/>
              </a:rPr>
              <a:t>		CounterApplication c2 = new CounterApplication(5);</a:t>
            </a:r>
          </a:p>
          <a:p>
            <a:pPr indent="267970"/>
            <a:r>
              <a:rPr lang="en-US" sz="1000" b="0">
                <a:latin typeface="Times New Roman" panose="02020603050405020304" pitchFamily="18" charset="0"/>
                <a:ea typeface="宋体" panose="02010600030101010101" pitchFamily="2" charset="-122"/>
              </a:rPr>
              <a:t>		CounterApplication c3 = new CounterApplication(5);</a:t>
            </a:r>
          </a:p>
          <a:p>
            <a:pPr indent="267970"/>
            <a:r>
              <a:rPr lang="en-US" sz="1000" b="0">
                <a:latin typeface="Times New Roman" panose="02020603050405020304" pitchFamily="18" charset="0"/>
                <a:ea typeface="宋体" panose="02010600030101010101" pitchFamily="2" charset="-122"/>
              </a:rPr>
              <a:t>		//</a:t>
            </a:r>
            <a:r>
              <a:rPr lang="zh-CN" sz="1000" b="0">
                <a:ea typeface="宋体" panose="02010600030101010101" pitchFamily="2" charset="-122"/>
              </a:rPr>
              <a:t>线程启动。</a:t>
            </a:r>
            <a:endParaRPr lang="en-US" sz="1000" b="0">
              <a:latin typeface="Times New Roman" panose="02020603050405020304" pitchFamily="18" charset="0"/>
              <a:ea typeface="宋体" panose="02010600030101010101" pitchFamily="2" charset="-122"/>
            </a:endParaRPr>
          </a:p>
          <a:p>
            <a:pPr indent="267970"/>
            <a:r>
              <a:rPr lang="en-US" sz="1000" b="0">
                <a:latin typeface="Times New Roman" panose="02020603050405020304" pitchFamily="18" charset="0"/>
                <a:ea typeface="宋体" panose="02010600030101010101" pitchFamily="2" charset="-122"/>
              </a:rPr>
              <a:t>		c1.start();</a:t>
            </a:r>
          </a:p>
          <a:p>
            <a:pPr indent="267970"/>
            <a:r>
              <a:rPr lang="en-US" sz="1000" b="0">
                <a:latin typeface="Times New Roman" panose="02020603050405020304" pitchFamily="18" charset="0"/>
                <a:ea typeface="宋体" panose="02010600030101010101" pitchFamily="2" charset="-122"/>
              </a:rPr>
              <a:t>		c2.start();</a:t>
            </a:r>
          </a:p>
          <a:p>
            <a:pPr indent="267970"/>
            <a:r>
              <a:rPr lang="en-US" sz="1000" b="0">
                <a:latin typeface="Times New Roman" panose="02020603050405020304" pitchFamily="18" charset="0"/>
                <a:ea typeface="宋体" panose="02010600030101010101" pitchFamily="2" charset="-122"/>
              </a:rPr>
              <a:t>		c3.start();</a:t>
            </a:r>
          </a:p>
          <a:p>
            <a:pPr indent="267970"/>
            <a:r>
              <a:rPr lang="en-US" sz="1000" b="0">
                <a:latin typeface="Times New Roman" panose="02020603050405020304" pitchFamily="18" charset="0"/>
                <a:ea typeface="宋体" panose="02010600030101010101" pitchFamily="2" charset="-122"/>
              </a:rPr>
              <a:t>	}</a:t>
            </a:r>
          </a:p>
          <a:p>
            <a:pPr indent="267970"/>
            <a:r>
              <a:rPr lang="en-US" sz="1000" b="0">
                <a:latin typeface="Times New Roman" panose="02020603050405020304" pitchFamily="18" charset="0"/>
                <a:ea typeface="宋体" panose="02010600030101010101" pitchFamily="2" charset="-122"/>
              </a:rPr>
              <a:t>}</a:t>
            </a:r>
            <a:endParaRPr lang="en-US" altLang="en-US" sz="1000" b="0">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7"/>
          <a:stretch>
            <a:fillRect/>
          </a:stretch>
        </p:blipFill>
        <p:spPr>
          <a:xfrm>
            <a:off x="-4445" y="0"/>
            <a:ext cx="8107680" cy="584200"/>
          </a:xfrm>
          <a:prstGeom prst="rect">
            <a:avLst/>
          </a:prstGeom>
        </p:spPr>
      </p:pic>
      <p:pic>
        <p:nvPicPr>
          <p:cNvPr id="5" name="图片 4" descr="5"/>
          <p:cNvPicPr>
            <a:picLocks noChangeAspect="1"/>
          </p:cNvPicPr>
          <p:nvPr/>
        </p:nvPicPr>
        <p:blipFill>
          <a:blip r:embed="rId8"/>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3</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a:t>
            </a:r>
            <a:r>
              <a:rPr 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2</a:t>
            </a:r>
            <a:r>
              <a:rPr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 </a:t>
            </a:r>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sym typeface="+mn-ea"/>
              </a:rPr>
              <a:t>Java多线程机制的实现</a:t>
            </a:r>
            <a:endParaRPr sz="2000" b="1" dirty="0">
              <a:solidFill>
                <a:srgbClr val="3077B5"/>
              </a:solidFill>
              <a:latin typeface="汉仪雅酷黑 65W" panose="020B0604020202020204" charset="-122"/>
              <a:ea typeface="汉仪雅酷黑 65W" panose="020B0604020202020204" charset="-122"/>
              <a:cs typeface="汉仪雅酷黑 65W" panose="020B0604020202020204" charset="-122"/>
            </a:endParaRPr>
          </a:p>
        </p:txBody>
      </p:sp>
      <p:pic>
        <p:nvPicPr>
          <p:cNvPr id="3" name="图片 2" descr="未标题-1"/>
          <p:cNvPicPr>
            <a:picLocks noChangeAspect="1"/>
          </p:cNvPicPr>
          <p:nvPr>
            <p:custDataLst>
              <p:tags r:id="rId1"/>
            </p:custDataLst>
          </p:nvPr>
        </p:nvPicPr>
        <p:blipFill>
          <a:blip r:embed="rId9"/>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3"/>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4"/>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725170" y="1164590"/>
            <a:ext cx="7627620" cy="245110"/>
          </a:xfrm>
          <a:prstGeom prst="rect">
            <a:avLst/>
          </a:prstGeom>
          <a:noFill/>
          <a:ln w="9525">
            <a:noFill/>
          </a:ln>
        </p:spPr>
        <p:txBody>
          <a:bodyPr wrap="square">
            <a:spAutoFit/>
          </a:bodyPr>
          <a:lstStyle/>
          <a:p>
            <a:pPr indent="267970"/>
            <a:r>
              <a:rPr lang="en-US" altLang="en-US" sz="1000" b="0">
                <a:latin typeface="Times New Roman" panose="02020603050405020304" pitchFamily="18" charset="0"/>
                <a:ea typeface="宋体" panose="02010600030101010101" pitchFamily="2" charset="-122"/>
              </a:rPr>
              <a:t>程序的执行结果如</a:t>
            </a:r>
            <a:r>
              <a:rPr lang="zh-CN" altLang="en-US" sz="1000" b="0">
                <a:latin typeface="Times New Roman" panose="02020603050405020304" pitchFamily="18" charset="0"/>
                <a:ea typeface="宋体" panose="02010600030101010101" pitchFamily="2" charset="-122"/>
              </a:rPr>
              <a:t>下图</a:t>
            </a:r>
            <a:r>
              <a:rPr lang="en-US" altLang="en-US" sz="1000" b="0">
                <a:latin typeface="Times New Roman" panose="02020603050405020304" pitchFamily="18" charset="0"/>
                <a:ea typeface="宋体" panose="02010600030101010101" pitchFamily="2" charset="-122"/>
              </a:rPr>
              <a:t>所示</a:t>
            </a:r>
            <a:r>
              <a:rPr lang="zh-CN" altLang="en-US" sz="1000" b="0">
                <a:latin typeface="Times New Roman" panose="02020603050405020304" pitchFamily="18" charset="0"/>
                <a:ea typeface="宋体" panose="02010600030101010101" pitchFamily="2" charset="-122"/>
              </a:rPr>
              <a:t>：</a:t>
            </a:r>
          </a:p>
        </p:txBody>
      </p:sp>
      <p:pic>
        <p:nvPicPr>
          <p:cNvPr id="6" name="图片 6"/>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a:xfrm>
            <a:off x="2493645" y="1510982"/>
            <a:ext cx="2674620" cy="3497580"/>
          </a:xfrm>
          <a:prstGeom prst="rect">
            <a:avLst/>
          </a:prstGeom>
          <a:noFill/>
          <a:ln>
            <a:noFill/>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6"/>
          <p:cNvPicPr>
            <a:picLocks noChangeAspect="1"/>
          </p:cNvPicPr>
          <p:nvPr/>
        </p:nvPicPr>
        <p:blipFill>
          <a:blip r:embed="rId5"/>
          <a:stretch>
            <a:fillRect/>
          </a:stretch>
        </p:blipFill>
        <p:spPr>
          <a:xfrm>
            <a:off x="-4445" y="0"/>
            <a:ext cx="8107680" cy="584200"/>
          </a:xfrm>
          <a:prstGeom prst="rect">
            <a:avLst/>
          </a:prstGeom>
        </p:spPr>
      </p:pic>
      <p:pic>
        <p:nvPicPr>
          <p:cNvPr id="5" name="图片 4" descr="5"/>
          <p:cNvPicPr>
            <a:picLocks noChangeAspect="1"/>
          </p:cNvPicPr>
          <p:nvPr/>
        </p:nvPicPr>
        <p:blipFill>
          <a:blip r:embed="rId6"/>
          <a:stretch>
            <a:fillRect/>
          </a:stretch>
        </p:blipFill>
        <p:spPr>
          <a:xfrm>
            <a:off x="3091815" y="5311775"/>
            <a:ext cx="6116955" cy="408305"/>
          </a:xfrm>
          <a:prstGeom prst="rect">
            <a:avLst/>
          </a:prstGeom>
        </p:spPr>
      </p:pic>
      <p:sp>
        <p:nvSpPr>
          <p:cNvPr id="9" name="文本框 8"/>
          <p:cNvSpPr txBox="1"/>
          <p:nvPr/>
        </p:nvSpPr>
        <p:spPr>
          <a:xfrm>
            <a:off x="400685" y="765810"/>
            <a:ext cx="3932555" cy="398780"/>
          </a:xfrm>
          <a:prstGeom prst="rect">
            <a:avLst/>
          </a:prstGeom>
          <a:noFill/>
        </p:spPr>
        <p:txBody>
          <a:bodyPr wrap="square" rtlCol="0">
            <a:spAutoFit/>
          </a:bodyPr>
          <a:lstStyle/>
          <a:p>
            <a:r>
              <a:rPr lang="zh-CN" altLang="en-US" sz="2000" b="1" dirty="0">
                <a:solidFill>
                  <a:srgbClr val="3077B5"/>
                </a:solidFill>
                <a:latin typeface="汉仪雅酷黑 65W" panose="020B0604020202020204" charset="-122"/>
                <a:ea typeface="汉仪雅酷黑 65W" panose="020B0604020202020204" charset="-122"/>
                <a:cs typeface="汉仪雅酷黑 65W" panose="020B0604020202020204" charset="-122"/>
              </a:rPr>
              <a:t>3.3  线程的竞争与同步机制</a:t>
            </a:r>
          </a:p>
        </p:txBody>
      </p:sp>
      <p:pic>
        <p:nvPicPr>
          <p:cNvPr id="3" name="图片 2" descr="未标题-1"/>
          <p:cNvPicPr>
            <a:picLocks noChangeAspect="1"/>
          </p:cNvPicPr>
          <p:nvPr>
            <p:custDataLst>
              <p:tags r:id="rId1"/>
            </p:custDataLst>
          </p:nvPr>
        </p:nvPicPr>
        <p:blipFill>
          <a:blip r:embed="rId7"/>
          <a:stretch>
            <a:fillRect/>
          </a:stretch>
        </p:blipFill>
        <p:spPr>
          <a:xfrm>
            <a:off x="144145" y="104140"/>
            <a:ext cx="1975485" cy="494030"/>
          </a:xfrm>
          <a:prstGeom prst="rect">
            <a:avLst/>
          </a:prstGeom>
        </p:spPr>
      </p:pic>
      <p:grpSp>
        <p:nvGrpSpPr>
          <p:cNvPr id="4" name="组合 3"/>
          <p:cNvGrpSpPr/>
          <p:nvPr/>
        </p:nvGrpSpPr>
        <p:grpSpPr>
          <a:xfrm>
            <a:off x="6911340" y="227965"/>
            <a:ext cx="2143125" cy="521970"/>
            <a:chOff x="3716" y="3214"/>
            <a:chExt cx="8453" cy="822"/>
          </a:xfrm>
        </p:grpSpPr>
        <p:sp>
          <p:nvSpPr>
            <p:cNvPr id="8" name="文本框 7"/>
            <p:cNvSpPr txBox="1"/>
            <p:nvPr>
              <p:custDataLst>
                <p:tags r:id="rId2"/>
              </p:custDataLst>
            </p:nvPr>
          </p:nvSpPr>
          <p:spPr>
            <a:xfrm>
              <a:off x="4002" y="3214"/>
              <a:ext cx="8167" cy="822"/>
            </a:xfrm>
            <a:prstGeom prst="rect">
              <a:avLst/>
            </a:prstGeom>
            <a:noFill/>
          </p:spPr>
          <p:txBody>
            <a:bodyPr wrap="square" rtlCol="0">
              <a:spAutoFit/>
            </a:bodyPr>
            <a:lstStyle/>
            <a:p>
              <a:pPr indent="0" fontAlgn="auto">
                <a:lnSpc>
                  <a:spcPct val="100000"/>
                </a:lnSpc>
              </a:pPr>
              <a:r>
                <a:rPr lang="zh-CN" altLang="en-US" sz="1400" dirty="0">
                  <a:solidFill>
                    <a:srgbClr val="3077B5"/>
                  </a:solidFill>
                  <a:latin typeface="汉仪雅酷黑简" panose="00020600040101010101" charset="-122"/>
                  <a:ea typeface="汉仪雅酷黑简" panose="00020600040101010101" charset="-122"/>
                  <a:cs typeface="汉仪雅酷黑简" panose="00020600040101010101" charset="-122"/>
                </a:rPr>
                <a:t>第3章  Java的多线程机制及其网络程序设计</a:t>
              </a:r>
            </a:p>
          </p:txBody>
        </p:sp>
        <p:sp>
          <p:nvSpPr>
            <p:cNvPr id="14" name="矩形 13"/>
            <p:cNvSpPr/>
            <p:nvPr>
              <p:custDataLst>
                <p:tags r:id="rId3"/>
              </p:custDataLst>
            </p:nvPr>
          </p:nvSpPr>
          <p:spPr>
            <a:xfrm>
              <a:off x="3716" y="3292"/>
              <a:ext cx="286" cy="327"/>
            </a:xfrm>
            <a:prstGeom prst="rect">
              <a:avLst/>
            </a:prstGeom>
            <a:solidFill>
              <a:srgbClr val="3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786130" y="1534160"/>
            <a:ext cx="7950200" cy="2861310"/>
          </a:xfrm>
          <a:prstGeom prst="rect">
            <a:avLst/>
          </a:prstGeom>
          <a:noFill/>
        </p:spPr>
        <p:txBody>
          <a:bodyPr wrap="square" rtlCol="0">
            <a:spAutoFit/>
          </a:bodyPr>
          <a:lstStyle/>
          <a:p>
            <a:pPr algn="just">
              <a:buClrTx/>
              <a:buSzTx/>
              <a:buFontTx/>
            </a:pPr>
            <a:r>
              <a:rPr lang="en-US" altLang="zh-CN"/>
              <a:t>       </a:t>
            </a:r>
            <a:r>
              <a:rPr dirty="0">
                <a:latin typeface="汉仪雅酷黑 65W" panose="020B0604020202020204" charset="-122"/>
                <a:ea typeface="汉仪雅酷黑 65W" panose="020B0604020202020204" charset="-122"/>
                <a:cs typeface="汉仪雅酷黑 65W" panose="020B0604020202020204" charset="-122"/>
              </a:rPr>
              <a:t> 多个线程在同时运行时可能会对程序中的某一种或某几种资源进行竞争。在Java语言中解决这种现象的办法是采取同步机制，即使用synchronized关键字设定同步区。当某个对象用synchronized关键字修饰时，表明该对象在任意时刻只能由一个线程访问。对一段代码进行同步的方法是把其放入到Synchronized块中。具体格式如下：</a:t>
            </a:r>
          </a:p>
          <a:p>
            <a:pPr algn="just">
              <a:buClrTx/>
              <a:buSzTx/>
              <a:buFontTx/>
            </a:pPr>
            <a:endParaRPr dirty="0">
              <a:latin typeface="汉仪雅酷黑 65W" panose="020B0604020202020204" charset="-122"/>
              <a:ea typeface="汉仪雅酷黑 65W" panose="020B0604020202020204" charset="-122"/>
              <a:cs typeface="汉仪雅酷黑 65W" panose="020B0604020202020204" charset="-122"/>
            </a:endParaRPr>
          </a:p>
          <a:p>
            <a:pPr algn="just">
              <a:buClrTx/>
              <a:buSzTx/>
              <a:buFontTx/>
            </a:pPr>
            <a:r>
              <a:rPr dirty="0">
                <a:latin typeface="汉仪雅酷黑 65W" panose="020B0604020202020204" charset="-122"/>
                <a:ea typeface="汉仪雅酷黑 65W" panose="020B0604020202020204" charset="-122"/>
                <a:cs typeface="汉仪雅酷黑 65W" panose="020B0604020202020204" charset="-122"/>
              </a:rPr>
              <a:t>synchronized(someObject)</a:t>
            </a:r>
          </a:p>
          <a:p>
            <a:pPr algn="just">
              <a:buClrTx/>
              <a:buSzTx/>
              <a:buFontTx/>
            </a:pPr>
            <a:r>
              <a:rPr dirty="0">
                <a:latin typeface="汉仪雅酷黑 65W" panose="020B0604020202020204" charset="-122"/>
                <a:ea typeface="汉仪雅酷黑 65W" panose="020B0604020202020204" charset="-122"/>
                <a:cs typeface="汉仪雅酷黑 65W" panose="020B0604020202020204" charset="-122"/>
              </a:rPr>
              <a:t>{</a:t>
            </a:r>
          </a:p>
          <a:p>
            <a:pPr algn="just">
              <a:buClrTx/>
              <a:buSzTx/>
              <a:buFontTx/>
            </a:pPr>
            <a:r>
              <a:rPr dirty="0">
                <a:latin typeface="汉仪雅酷黑 65W" panose="020B0604020202020204" charset="-122"/>
                <a:ea typeface="汉仪雅酷黑 65W" panose="020B0604020202020204" charset="-122"/>
                <a:cs typeface="汉仪雅酷黑 65W" panose="020B0604020202020204" charset="-122"/>
              </a:rPr>
              <a:t>        …… //代码</a:t>
            </a:r>
          </a:p>
          <a:p>
            <a:pPr algn="just">
              <a:buClrTx/>
              <a:buSzTx/>
              <a:buFontTx/>
            </a:pPr>
            <a:r>
              <a:rPr dirty="0">
                <a:latin typeface="汉仪雅酷黑 65W" panose="020B0604020202020204" charset="-122"/>
                <a:ea typeface="汉仪雅酷黑 65W" panose="020B0604020202020204" charset="-122"/>
                <a:cs typeface="汉仪雅酷黑 65W" panose="020B0604020202020204" charset="-122"/>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NkMjA0YTQyNTBjNGU4OTI3ODkzYmE5YjVjNjE1OTgifQ=="/>
  <p:tag name="KSO_WPP_MARK_KEY" val="f21fd5cb-2cc2-452d-a0f7-15fbb14bf72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TABLE_ENDDRAG_ORIGIN_RECT" val="602*198"/>
  <p:tag name="TABLE_ENDDRAG_RECT" val="67*129*602*198"/>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TABLE_ENDDRAG_ORIGIN_RECT" val="632*251"/>
  <p:tag name="TABLE_ENDDRAG_RECT" val="41*157*632*251"/>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TABLE_ENDDRAG_ORIGIN_RECT" val="660*228"/>
  <p:tag name="TABLE_ENDDRAG_RECT" val="31*166*660*228"/>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TABLE_ENDDRAG_ORIGIN_RECT" val="660*203"/>
  <p:tag name="TABLE_ENDDRAG_RECT" val="31*225*660*203"/>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2"/>
  <p:tag name="KSO_WM_UNIT_ID" val="custom20204411_11*i*2"/>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3"/>
  <p:tag name="KSO_WM_UNIT_ID" val="custom20204411_11*i*3"/>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4"/>
  <p:tag name="KSO_WM_UNIT_ID" val="custom20204411_11*i*4"/>
  <p:tag name="KSO_WM_TEMPLATE_CATEGORY" val="custom"/>
  <p:tag name="KSO_WM_TEMPLATE_INDEX" val="20204411"/>
  <p:tag name="KSO_WM_UNIT_LAYERLEVEL" val="1"/>
  <p:tag name="KSO_WM_TAG_VERSION" val="1.0"/>
  <p:tag name="KSO_WM_BEAUTIFY_FLAG" val=""/>
  <p:tag name="KSO_WM_UNIT_LINE_FORE_SCHEMECOLOR_INDEX" val="14"/>
  <p:tag name="KSO_WM_UNIT_LINE_FILL_TYPE" val="2"/>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5"/>
  <p:tag name="KSO_WM_UNIT_ID" val="custom20204411_11*i*5"/>
  <p:tag name="KSO_WM_TEMPLATE_CATEGORY" val="custom"/>
  <p:tag name="KSO_WM_TEMPLATE_INDEX" val="20204411"/>
  <p:tag name="KSO_WM_UNIT_LAYERLEVEL" val="1"/>
  <p:tag name="KSO_WM_TAG_VERSION" val="1.0"/>
  <p:tag name="KSO_WM_BEAUTIFY_FLAG" val=""/>
  <p:tag name="KSO_WM_UNIT_FILL_FORE_SCHEMECOLOR_INDEX" val="5"/>
  <p:tag name="KSO_WM_UNIT_FILL_TYPE" val="1"/>
  <p:tag name="KSO_WM_UNIT_TEXT_FILL_FORE_SCHEMECOLOR_INDEX" val="2"/>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DIAGRAM_GROUP_CODE" val="l1-2"/>
  <p:tag name="KSO_WM_UNIT_SUBTYPE" val="h"/>
  <p:tag name="KSO_WM_UNIT_TYPE" val="i"/>
  <p:tag name="KSO_WM_UNIT_INDEX" val="6"/>
  <p:tag name="KSO_WM_UNIT_ID" val="custom20204411_11*i*6"/>
  <p:tag name="KSO_WM_TEMPLATE_CATEGORY" val="custom"/>
  <p:tag name="KSO_WM_TEMPLATE_INDEX" val="20204411"/>
  <p:tag name="KSO_WM_UNIT_BK_DARK_LIGHT" val="2"/>
  <p:tag name="KSO_WM_UNIT_LAYERLEVEL" val="1"/>
  <p:tag name="KSO_WM_TAG_VERSION" val="1.0"/>
  <p:tag name="KSO_WM_BEAUTIFY_FLAG" val=""/>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TABLE_ENDDRAG_ORIGIN_RECT" val="559*211"/>
  <p:tag name="TABLE_ENDDRAG_RECT" val="102*160*559*212"/>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i"/>
  <p:tag name="KSO_WM_UNIT_INDEX" val="1"/>
  <p:tag name="KSO_WM_UNIT_ID" val="custom20204411_11*i*1"/>
  <p:tag name="KSO_WM_TEMPLATE_CATEGORY" val="custom"/>
  <p:tag name="KSO_WM_TEMPLATE_INDEX" val="20204411"/>
  <p:tag name="KSO_WM_UNIT_LAYERLEVEL" val="1"/>
  <p:tag name="KSO_WM_TAG_VERSION" val="1.0"/>
  <p:tag name="KSO_WM_BEAUTIFY_FLAG" val="#wm#"/>
  <p:tag name="KSO_WM_UNIT_TEXT_FILL_FORE_SCHEMECOLOR_INDEX" val="2"/>
  <p:tag name="KSO_WM_UNIT_TEXT_FILL_TYPE" val="1"/>
  <p:tag name="KSO_WM_UNIT_USESOURCEFORMAT_APPLY" val="1"/>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5765</TotalTime>
  <Words>6338</Words>
  <Application>Microsoft Macintosh PowerPoint</Application>
  <PresentationFormat>自定义</PresentationFormat>
  <Paragraphs>729</Paragraphs>
  <Slides>64</Slides>
  <Notes>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64</vt:i4>
      </vt:variant>
    </vt:vector>
  </HeadingPairs>
  <TitlesOfParts>
    <vt:vector size="74" baseType="lpstr">
      <vt:lpstr>Times New Roman</vt:lpstr>
      <vt:lpstr>Calibri</vt:lpstr>
      <vt:lpstr>汉仪力量黑简</vt:lpstr>
      <vt:lpstr>Wingdings</vt:lpstr>
      <vt:lpstr>Arial</vt:lpstr>
      <vt:lpstr>宋体</vt:lpstr>
      <vt:lpstr>汉仪雅酷黑 65W</vt:lpstr>
      <vt:lpstr>汉仪雅酷黑简</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Java并发Concurrent包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xiang chen</cp:lastModifiedBy>
  <cp:revision>103</cp:revision>
  <dcterms:created xsi:type="dcterms:W3CDTF">2023-05-30T06:12:00Z</dcterms:created>
  <dcterms:modified xsi:type="dcterms:W3CDTF">2024-03-06T07:43:24Z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EE1013ABDCEE4FDE8CE1F09228350027_12</vt:lpwstr>
  </property>
  <property fmtid="{D5CDD505-2E9C-101B-9397-08002B2CF9AE}" pid="3" name="KSOProductBuildVer">
    <vt:lpwstr>2052-12.1.0.15120</vt:lpwstr>
  </property>
</Properties>
</file>